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63.jpg" ContentType="image/jpg"/>
  <Override PartName="/ppt/notesSlides/notesSlide20.xml" ContentType="application/vnd.openxmlformats-officedocument.presentationml.notesSlide+xml"/>
  <Override PartName="/ppt/media/image166.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52"/>
  </p:notesMasterIdLst>
  <p:sldIdLst>
    <p:sldId id="322" r:id="rId4"/>
    <p:sldId id="323" r:id="rId5"/>
    <p:sldId id="325" r:id="rId6"/>
    <p:sldId id="326" r:id="rId7"/>
    <p:sldId id="336" r:id="rId8"/>
    <p:sldId id="337" r:id="rId9"/>
    <p:sldId id="344" r:id="rId10"/>
    <p:sldId id="354" r:id="rId11"/>
    <p:sldId id="338" r:id="rId12"/>
    <p:sldId id="345" r:id="rId13"/>
    <p:sldId id="346" r:id="rId14"/>
    <p:sldId id="355" r:id="rId15"/>
    <p:sldId id="356" r:id="rId16"/>
    <p:sldId id="347" r:id="rId17"/>
    <p:sldId id="348" r:id="rId18"/>
    <p:sldId id="349" r:id="rId19"/>
    <p:sldId id="350" r:id="rId20"/>
    <p:sldId id="351" r:id="rId21"/>
    <p:sldId id="352" r:id="rId22"/>
    <p:sldId id="353" r:id="rId23"/>
    <p:sldId id="341" r:id="rId24"/>
    <p:sldId id="342" r:id="rId25"/>
    <p:sldId id="343" r:id="rId26"/>
    <p:sldId id="327" r:id="rId27"/>
    <p:sldId id="328" r:id="rId28"/>
    <p:sldId id="329" r:id="rId29"/>
    <p:sldId id="330" r:id="rId30"/>
    <p:sldId id="331" r:id="rId31"/>
    <p:sldId id="332" r:id="rId32"/>
    <p:sldId id="333" r:id="rId33"/>
    <p:sldId id="334" r:id="rId34"/>
    <p:sldId id="335" r:id="rId35"/>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300" r:id="rId59"/>
    <p:sldId id="302" r:id="rId60"/>
    <p:sldId id="303" r:id="rId61"/>
    <p:sldId id="298" r:id="rId62"/>
    <p:sldId id="307" r:id="rId63"/>
    <p:sldId id="309" r:id="rId64"/>
    <p:sldId id="306" r:id="rId65"/>
    <p:sldId id="305" r:id="rId66"/>
    <p:sldId id="289" r:id="rId67"/>
    <p:sldId id="290" r:id="rId68"/>
    <p:sldId id="291" r:id="rId69"/>
    <p:sldId id="292" r:id="rId70"/>
    <p:sldId id="293" r:id="rId71"/>
    <p:sldId id="279" r:id="rId72"/>
    <p:sldId id="280" r:id="rId73"/>
    <p:sldId id="281" r:id="rId74"/>
    <p:sldId id="282" r:id="rId75"/>
    <p:sldId id="311" r:id="rId76"/>
    <p:sldId id="312" r:id="rId77"/>
    <p:sldId id="314"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8" r:id="rId108"/>
    <p:sldId id="389" r:id="rId109"/>
    <p:sldId id="390" r:id="rId110"/>
    <p:sldId id="391" r:id="rId111"/>
    <p:sldId id="392" r:id="rId112"/>
    <p:sldId id="393" r:id="rId113"/>
    <p:sldId id="394" r:id="rId114"/>
    <p:sldId id="395" r:id="rId115"/>
    <p:sldId id="396" r:id="rId116"/>
    <p:sldId id="397" r:id="rId117"/>
    <p:sldId id="399" r:id="rId118"/>
    <p:sldId id="398" r:id="rId119"/>
    <p:sldId id="400"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1" r:id="rId141"/>
    <p:sldId id="321" r:id="rId142"/>
    <p:sldId id="315" r:id="rId143"/>
    <p:sldId id="316" r:id="rId144"/>
    <p:sldId id="317" r:id="rId145"/>
    <p:sldId id="318" r:id="rId146"/>
    <p:sldId id="319" r:id="rId147"/>
    <p:sldId id="320" r:id="rId148"/>
    <p:sldId id="357" r:id="rId149"/>
    <p:sldId id="310" r:id="rId150"/>
    <p:sldId id="313" r:id="rId1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2070" autoAdjust="0"/>
  </p:normalViewPr>
  <p:slideViewPr>
    <p:cSldViewPr snapToGrid="0">
      <p:cViewPr varScale="1">
        <p:scale>
          <a:sx n="144" d="100"/>
          <a:sy n="144" d="100"/>
        </p:scale>
        <p:origin x="214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6.wmf"/><Relationship Id="rId1" Type="http://schemas.openxmlformats.org/officeDocument/2006/relationships/image" Target="../media/image22.wmf"/><Relationship Id="rId4"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259A7-5386-49FD-83B9-BAD415B9CFAA}" type="datetimeFigureOut">
              <a:rPr lang="zh-TW" altLang="en-US" smtClean="0"/>
              <a:t>2020/9/30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9E8A1-852F-4483-B97B-027903F81BE5}" type="slidenum">
              <a:rPr lang="zh-TW" altLang="en-US" smtClean="0"/>
              <a:t>‹#›</a:t>
            </a:fld>
            <a:endParaRPr lang="zh-TW" altLang="en-US"/>
          </a:p>
        </p:txBody>
      </p:sp>
    </p:spTree>
    <p:extLst>
      <p:ext uri="{BB962C8B-B14F-4D97-AF65-F5344CB8AC3E}">
        <p14:creationId xmlns:p14="http://schemas.microsoft.com/office/powerpoint/2010/main" val="120152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idsia.ch/~juergen/SeppHochreiter1991ThesisAdvisorSchmidhuber.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適合初學者</a:t>
            </a:r>
            <a:endParaRPr lang="en-US" altLang="zh-TW" dirty="0"/>
          </a:p>
          <a:p>
            <a:endParaRPr lang="en-US" altLang="zh-TW" dirty="0"/>
          </a:p>
          <a:p>
            <a:r>
              <a:rPr lang="zh-TW" altLang="en-US" dirty="0"/>
              <a:t>台大上課</a:t>
            </a:r>
            <a:endParaRPr lang="en-US" altLang="zh-TW" dirty="0"/>
          </a:p>
          <a:p>
            <a:endParaRPr lang="en-US" altLang="zh-TW" dirty="0"/>
          </a:p>
          <a:p>
            <a:r>
              <a:rPr lang="zh-TW" altLang="en-US" dirty="0"/>
              <a:t>太過　ＯＰ</a:t>
            </a:r>
            <a:endParaRPr lang="en-US" altLang="zh-TW" dirty="0"/>
          </a:p>
          <a:p>
            <a:endParaRPr lang="en-US" altLang="zh-TW" dirty="0"/>
          </a:p>
          <a:p>
            <a:r>
              <a:rPr lang="en-US" altLang="zh-TW" dirty="0"/>
              <a:t>Toolkit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724144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time</a:t>
            </a:r>
            <a:r>
              <a:rPr lang="zh-TW" altLang="en-US" sz="1200" dirty="0"/>
              <a:t> </a:t>
            </a:r>
            <a:r>
              <a:rPr lang="en-US" altLang="zh-TW" sz="1200" dirty="0"/>
              <a:t>we update</a:t>
            </a:r>
            <a:r>
              <a:rPr lang="en-US" altLang="zh-TW" sz="1200" baseline="0" dirty="0"/>
              <a:t> </a:t>
            </a:r>
            <a:r>
              <a:rPr lang="en-US" altLang="zh-TW" sz="1200" baseline="0" dirty="0" err="1"/>
              <a:t>paramters</a:t>
            </a:r>
            <a:r>
              <a:rPr lang="en-US" altLang="zh-TW" sz="1200" baseline="0" dirty="0"/>
              <a:t>, we have different target</a:t>
            </a:r>
            <a:r>
              <a:rPr lang="zh-TW" altLang="en-US" sz="1200" baseline="0" dirty="0"/>
              <a:t> </a:t>
            </a:r>
            <a:r>
              <a:rPr lang="en-US" altLang="zh-TW" sz="1200" baseline="0" dirty="0"/>
              <a:t>-&gt; </a:t>
            </a:r>
            <a:r>
              <a:rPr lang="zh-TW" altLang="en-US" sz="1200" dirty="0"/>
              <a:t>不安</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Shuffle data, and repeat above process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76603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Let’s try it.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CB7710-8CD0-4638-B869-9CE298800CD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240704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CB7710-8CD0-4638-B869-9CE298800CD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8446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504DF33-A099-48C3-97F8-77FEC4A4138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439541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D05C0D-00F1-4D27-9FA2-F1BC4B0526D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87349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Scalar test loss (if the model has a single output and no metrics) or list of scalars (if the model has multiple outputs and/or metrics). The </a:t>
            </a:r>
            <a:r>
              <a:rPr lang="en-US" altLang="zh-TW" sz="1200" b="0" i="0" kern="1200" dirty="0" err="1">
                <a:solidFill>
                  <a:schemeClr val="tx1"/>
                </a:solidFill>
                <a:effectLst/>
                <a:latin typeface="+mn-lt"/>
                <a:ea typeface="+mn-ea"/>
                <a:cs typeface="+mn-cs"/>
              </a:rPr>
              <a:t>attribute</a:t>
            </a:r>
            <a:r>
              <a:rPr lang="en-US" altLang="zh-TW" dirty="0" err="1"/>
              <a:t>model.metrics_names</a:t>
            </a:r>
            <a:r>
              <a:rPr lang="en-US" altLang="zh-TW" sz="1200" b="0" i="0" kern="1200" dirty="0">
                <a:solidFill>
                  <a:schemeClr val="tx1"/>
                </a:solidFill>
                <a:effectLst/>
                <a:latin typeface="+mn-lt"/>
                <a:ea typeface="+mn-ea"/>
                <a:cs typeface="+mn-cs"/>
              </a:rPr>
              <a:t> will give you the display labels for the scalar outputs.</a:t>
            </a:r>
          </a:p>
          <a:p>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378468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55</a:t>
            </a:fld>
            <a:endParaRPr lang="zh-TW" altLang="en-US"/>
          </a:p>
        </p:txBody>
      </p:sp>
    </p:spTree>
    <p:extLst>
      <p:ext uri="{BB962C8B-B14F-4D97-AF65-F5344CB8AC3E}">
        <p14:creationId xmlns:p14="http://schemas.microsoft.com/office/powerpoint/2010/main" val="560380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http://speech.ee.ntu.edu.tw/dokuwiki/lib/exe/fetch.php?media=speech:meeting:paper_report:paper_report_2015-08-12.pdf</a:t>
            </a:r>
            <a:endParaRPr lang="zh-TW" altLang="en-US" dirty="0"/>
          </a:p>
        </p:txBody>
      </p:sp>
      <p:sp>
        <p:nvSpPr>
          <p:cNvPr id="4" name="投影片編號版面配置區 3"/>
          <p:cNvSpPr>
            <a:spLocks noGrp="1"/>
          </p:cNvSpPr>
          <p:nvPr>
            <p:ph type="sldNum" sz="quarter" idx="10"/>
          </p:nvPr>
        </p:nvSpPr>
        <p:spPr/>
        <p:txBody>
          <a:bodyPr/>
          <a:lstStyle/>
          <a:p>
            <a:fld id="{8EF9E8A1-852F-4483-B97B-027903F81BE5}" type="slidenum">
              <a:rPr lang="zh-TW" altLang="en-US" smtClean="0"/>
              <a:t>64</a:t>
            </a:fld>
            <a:endParaRPr lang="zh-TW" altLang="en-US"/>
          </a:p>
        </p:txBody>
      </p:sp>
    </p:spTree>
    <p:extLst>
      <p:ext uri="{BB962C8B-B14F-4D97-AF65-F5344CB8AC3E}">
        <p14:creationId xmlns:p14="http://schemas.microsoft.com/office/powerpoint/2010/main" val="2234893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Very good example for </a:t>
            </a:r>
            <a:r>
              <a:rPr lang="en-US" altLang="zh-TW" dirty="0" err="1"/>
              <a:t>desing</a:t>
            </a:r>
            <a:r>
              <a:rPr lang="en-US" altLang="zh-TW" dirty="0"/>
              <a:t> your network</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72</a:t>
            </a:fld>
            <a:endParaRPr lang="zh-TW" altLang="en-US"/>
          </a:p>
        </p:txBody>
      </p:sp>
    </p:spTree>
    <p:extLst>
      <p:ext uri="{BB962C8B-B14F-4D97-AF65-F5344CB8AC3E}">
        <p14:creationId xmlns:p14="http://schemas.microsoft.com/office/powerpoint/2010/main" val="122774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22 שכבות</a:t>
            </a:r>
          </a:p>
          <a:p>
            <a:pPr algn="r" rtl="1"/>
            <a:r>
              <a:rPr lang="he-IL" sz="1200" b="0" i="0" u="none" strike="noStrike" kern="1200" baseline="0" dirty="0">
                <a:solidFill>
                  <a:schemeClr val="tx1"/>
                </a:solidFill>
                <a:effectLst/>
                <a:latin typeface="+mn-lt"/>
                <a:ea typeface="+mn-ea"/>
                <a:cs typeface="+mn-cs"/>
              </a:rPr>
              <a:t>הם השתמשו במה שהם קראו לו ה</a:t>
            </a:r>
            <a:r>
              <a:rPr lang="en-US" sz="1200" b="0" i="0" u="none" strike="noStrike" kern="1200" baseline="0" dirty="0">
                <a:solidFill>
                  <a:schemeClr val="tx1"/>
                </a:solidFill>
                <a:effectLst/>
                <a:latin typeface="+mn-lt"/>
                <a:ea typeface="+mn-ea"/>
                <a:cs typeface="+mn-cs"/>
              </a:rPr>
              <a:t>inception module</a:t>
            </a:r>
            <a:r>
              <a:rPr lang="he-IL" sz="1200" b="0" i="0" u="none" strike="noStrike" kern="1200" baseline="0" dirty="0">
                <a:solidFill>
                  <a:schemeClr val="tx1"/>
                </a:solidFill>
                <a:effectLst/>
                <a:latin typeface="+mn-lt"/>
                <a:ea typeface="+mn-ea"/>
                <a:cs typeface="+mn-cs"/>
              </a:rPr>
              <a:t> </a:t>
            </a:r>
          </a:p>
          <a:p>
            <a:pPr algn="r" rtl="1"/>
            <a:r>
              <a:rPr lang="he-IL" sz="1200" b="0" i="0" u="none" strike="noStrike" kern="1200" baseline="0" dirty="0">
                <a:solidFill>
                  <a:schemeClr val="tx1"/>
                </a:solidFill>
                <a:effectLst/>
                <a:latin typeface="+mn-lt"/>
                <a:ea typeface="+mn-ea"/>
                <a:cs typeface="+mn-cs"/>
              </a:rPr>
              <a:t>והם השתמשו במודל הזה מספר פעמים.</a:t>
            </a:r>
          </a:p>
          <a:p>
            <a:pPr algn="r" rtl="1"/>
            <a:r>
              <a:rPr lang="he-IL" sz="1200" b="0" i="0" u="none" strike="noStrike" kern="1200" baseline="0" dirty="0">
                <a:solidFill>
                  <a:schemeClr val="tx1"/>
                </a:solidFill>
                <a:effectLst/>
                <a:latin typeface="+mn-lt"/>
                <a:ea typeface="+mn-ea"/>
                <a:cs typeface="+mn-cs"/>
              </a:rPr>
              <a:t>הם וויתרו על השכבות </a:t>
            </a:r>
            <a:r>
              <a:rPr lang="en-US" sz="1200" b="0" i="0" u="none" strike="noStrike" kern="1200" baseline="0" dirty="0">
                <a:solidFill>
                  <a:schemeClr val="tx1"/>
                </a:solidFill>
                <a:effectLst/>
                <a:latin typeface="+mn-lt"/>
                <a:ea typeface="+mn-ea"/>
                <a:cs typeface="+mn-cs"/>
              </a:rPr>
              <a:t>FC</a:t>
            </a:r>
            <a:r>
              <a:rPr lang="he-IL" sz="1200" b="0" i="0" u="none" strike="noStrike" kern="1200" baseline="0" dirty="0">
                <a:solidFill>
                  <a:schemeClr val="tx1"/>
                </a:solidFill>
                <a:effectLst/>
                <a:latin typeface="+mn-lt"/>
                <a:ea typeface="+mn-ea"/>
                <a:cs typeface="+mn-cs"/>
              </a:rPr>
              <a:t> ובכך הורידו משמעותית את מספר הפרמטים. 5 מיליון במקום 60 מיליון.</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37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角；觸角，觸鬚</a:t>
            </a:r>
            <a:r>
              <a:rPr lang="zh-TW" altLang="en-US" dirty="0"/>
              <a:t>牛角</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zh-TW" altLang="en-US" dirty="0"/>
              <a:t>而謹慎的佩涅洛佩則説道：“尊敬的客人，夢幻是很難解釋清楚的，并不是所有的夢景都會變爲現實。來去無蹤的夢神一般穿行於兩座大門，一座由牛角制成，一座由象牙雕成。穿過象牙大門來到人的夢鄉的夢神，只會欺人，所現所説不會成爲現實。而通過牛角大門進入的夢神，卻給任何一個凡人帶真實可信的訊息。但是，我的夢境不是後一位夢神提供的，雖然那里情節讓我心情舒暢。</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E7F86A-5A07-4713-A20D-78823EE9F2D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414334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אז כאן אנחנו רואים את המבנה הזה שהם קוראים לו </a:t>
            </a:r>
            <a:r>
              <a:rPr lang="en-US" sz="1200" b="0" i="0" u="none" strike="noStrike" kern="1200" baseline="0" dirty="0">
                <a:solidFill>
                  <a:schemeClr val="tx1"/>
                </a:solidFill>
                <a:effectLst/>
                <a:latin typeface="+mn-lt"/>
                <a:ea typeface="+mn-ea"/>
                <a:cs typeface="+mn-cs"/>
              </a:rPr>
              <a:t>inception module</a:t>
            </a:r>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נחשוב על זה כרשת בתוך רשת ואז לוקחים את התת רשת ומערימים אותן אחת על השניה.</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עכשיו ננסה להבין את המבנה של התת רשת הזו</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0712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ב</a:t>
            </a:r>
            <a:r>
              <a:rPr lang="en-US" sz="1200" b="0" i="0" kern="1200" dirty="0">
                <a:solidFill>
                  <a:schemeClr val="tx1"/>
                </a:solidFill>
                <a:effectLst/>
                <a:latin typeface="+mn-lt"/>
                <a:ea typeface="+mn-ea"/>
                <a:cs typeface="+mn-cs"/>
              </a:rPr>
              <a:t>CNN</a:t>
            </a:r>
            <a:r>
              <a:rPr lang="he-IL" sz="1200" b="0" i="0" kern="1200" dirty="0">
                <a:solidFill>
                  <a:schemeClr val="tx1"/>
                </a:solidFill>
                <a:effectLst/>
                <a:latin typeface="+mn-lt"/>
                <a:ea typeface="+mn-ea"/>
                <a:cs typeface="+mn-cs"/>
              </a:rPr>
              <a:t> מסורתי, בכל שכבה אנחנו בעצם בוחרים אם</a:t>
            </a:r>
            <a:r>
              <a:rPr lang="he-IL" sz="1200" b="0" i="0" kern="1200" baseline="0" dirty="0">
                <a:solidFill>
                  <a:schemeClr val="tx1"/>
                </a:solidFill>
                <a:effectLst/>
                <a:latin typeface="+mn-lt"/>
                <a:ea typeface="+mn-ea"/>
                <a:cs typeface="+mn-cs"/>
              </a:rPr>
              <a:t> להפעיל שכבת </a:t>
            </a:r>
            <a:r>
              <a:rPr lang="en-US" sz="1200" b="0" i="0" kern="1200" baseline="0" dirty="0">
                <a:solidFill>
                  <a:schemeClr val="tx1"/>
                </a:solidFill>
                <a:effectLst/>
                <a:latin typeface="+mn-lt"/>
                <a:ea typeface="+mn-ea"/>
                <a:cs typeface="+mn-cs"/>
              </a:rPr>
              <a:t>conv</a:t>
            </a:r>
            <a:r>
              <a:rPr lang="he-IL" sz="1200" b="0" i="0" kern="1200" baseline="0" dirty="0">
                <a:solidFill>
                  <a:schemeClr val="tx1"/>
                </a:solidFill>
                <a:effectLst/>
                <a:latin typeface="+mn-lt"/>
                <a:ea typeface="+mn-ea"/>
                <a:cs typeface="+mn-cs"/>
              </a:rPr>
              <a:t> או שכבת </a:t>
            </a:r>
            <a:r>
              <a:rPr lang="en-US" sz="1200" b="0" i="0" kern="1200" baseline="0" dirty="0">
                <a:solidFill>
                  <a:schemeClr val="tx1"/>
                </a:solidFill>
                <a:effectLst/>
                <a:latin typeface="+mn-lt"/>
                <a:ea typeface="+mn-ea"/>
                <a:cs typeface="+mn-cs"/>
              </a:rPr>
              <a:t>pooling</a:t>
            </a:r>
            <a:r>
              <a:rPr lang="he-IL" sz="1200" b="0" i="0" kern="1200" baseline="0" dirty="0">
                <a:solidFill>
                  <a:schemeClr val="tx1"/>
                </a:solidFill>
                <a:effectLst/>
                <a:latin typeface="+mn-lt"/>
                <a:ea typeface="+mn-ea"/>
                <a:cs typeface="+mn-cs"/>
              </a:rPr>
              <a:t> ואם בחרנו בשכבת </a:t>
            </a:r>
            <a:r>
              <a:rPr lang="en-US" sz="1200" b="0" i="0" kern="1200" baseline="0" dirty="0">
                <a:solidFill>
                  <a:schemeClr val="tx1"/>
                </a:solidFill>
                <a:effectLst/>
                <a:latin typeface="+mn-lt"/>
                <a:ea typeface="+mn-ea"/>
                <a:cs typeface="+mn-cs"/>
              </a:rPr>
              <a:t>conv</a:t>
            </a:r>
            <a:r>
              <a:rPr lang="he-IL" sz="1200" b="0" i="0" kern="1200" baseline="0" dirty="0">
                <a:solidFill>
                  <a:schemeClr val="tx1"/>
                </a:solidFill>
                <a:effectLst/>
                <a:latin typeface="+mn-lt"/>
                <a:ea typeface="+mn-ea"/>
                <a:cs typeface="+mn-cs"/>
              </a:rPr>
              <a:t> אז אנחנו צריכים גם לבחור את גודל הפילטר. המודול הזה מאפשר להפעיל את הפעולות האלה במקביל וזה בעצם הרעיון של המודל הנאיבי.</a:t>
            </a:r>
            <a:endParaRPr lang="he-IL" sz="1200" b="0" i="0" kern="1200" dirty="0">
              <a:solidFill>
                <a:schemeClr val="tx1"/>
              </a:solidFill>
              <a:effectLst/>
              <a:latin typeface="+mn-lt"/>
              <a:ea typeface="+mn-ea"/>
              <a:cs typeface="+mn-cs"/>
            </a:endParaRPr>
          </a:p>
          <a:p>
            <a:pPr algn="r" rtl="1"/>
            <a:r>
              <a:rPr lang="he-IL" sz="1200" b="0" i="0" kern="1200" dirty="0">
                <a:solidFill>
                  <a:schemeClr val="tx1"/>
                </a:solidFill>
                <a:effectLst/>
                <a:latin typeface="+mn-lt"/>
                <a:ea typeface="+mn-ea"/>
                <a:cs typeface="+mn-cs"/>
              </a:rPr>
              <a:t>הרעיון הוא להפעיל פילטרים</a:t>
            </a:r>
            <a:r>
              <a:rPr lang="he-IL" sz="1200" b="0" i="0" kern="1200" baseline="0" dirty="0">
                <a:solidFill>
                  <a:schemeClr val="tx1"/>
                </a:solidFill>
                <a:effectLst/>
                <a:latin typeface="+mn-lt"/>
                <a:ea typeface="+mn-ea"/>
                <a:cs typeface="+mn-cs"/>
              </a:rPr>
              <a:t> בגדלים שונים על ה</a:t>
            </a:r>
            <a:r>
              <a:rPr lang="en-US" sz="1200" b="0" i="0" kern="1200" baseline="0" dirty="0">
                <a:solidFill>
                  <a:schemeClr val="tx1"/>
                </a:solidFill>
                <a:effectLst/>
                <a:latin typeface="+mn-lt"/>
                <a:ea typeface="+mn-ea"/>
                <a:cs typeface="+mn-cs"/>
              </a:rPr>
              <a:t>input</a:t>
            </a:r>
            <a:r>
              <a:rPr lang="he-IL" sz="1200" b="0" i="0" kern="1200" baseline="0" dirty="0">
                <a:solidFill>
                  <a:schemeClr val="tx1"/>
                </a:solidFill>
                <a:effectLst/>
                <a:latin typeface="+mn-lt"/>
                <a:ea typeface="+mn-ea"/>
                <a:cs typeface="+mn-cs"/>
              </a:rPr>
              <a:t> שמגיע מהשכבה הקודמת במקביל, יחד עם </a:t>
            </a:r>
            <a:r>
              <a:rPr lang="en-US" sz="1200" b="0" i="0" kern="1200" baseline="0" dirty="0">
                <a:solidFill>
                  <a:schemeClr val="tx1"/>
                </a:solidFill>
                <a:effectLst/>
                <a:latin typeface="+mn-lt"/>
                <a:ea typeface="+mn-ea"/>
                <a:cs typeface="+mn-cs"/>
              </a:rPr>
              <a:t>pooling</a:t>
            </a:r>
            <a:r>
              <a:rPr lang="he-IL" sz="1200" b="0" i="0" kern="1200" baseline="0" dirty="0">
                <a:solidFill>
                  <a:schemeClr val="tx1"/>
                </a:solidFill>
                <a:effectLst/>
                <a:latin typeface="+mn-lt"/>
                <a:ea typeface="+mn-ea"/>
                <a:cs typeface="+mn-cs"/>
              </a:rPr>
              <a:t> ובסוף לשרשר את התוצאות שאנחנו מקבלים מכל הפילטרים.</a:t>
            </a:r>
          </a:p>
          <a:p>
            <a:pPr algn="r" rtl="1"/>
            <a:r>
              <a:rPr lang="he-IL" sz="1200" b="0" i="0" kern="1200" baseline="0" dirty="0">
                <a:solidFill>
                  <a:schemeClr val="tx1"/>
                </a:solidFill>
                <a:effectLst/>
                <a:latin typeface="+mn-lt"/>
                <a:ea typeface="+mn-ea"/>
                <a:cs typeface="+mn-cs"/>
              </a:rPr>
              <a:t>השרשור הוא בעומק</a:t>
            </a:r>
            <a:endParaRPr lang="en-US" sz="1200" b="0" i="0" kern="1200" baseline="0" dirty="0">
              <a:solidFill>
                <a:schemeClr val="tx1"/>
              </a:solidFill>
              <a:effectLst/>
              <a:latin typeface="+mn-lt"/>
              <a:ea typeface="+mn-ea"/>
              <a:cs typeface="+mn-cs"/>
            </a:endParaRPr>
          </a:p>
          <a:p>
            <a:pPr algn="r" rtl="1"/>
            <a:r>
              <a:rPr lang="he-IL" sz="1200" b="0" i="0" kern="1200" baseline="0" dirty="0">
                <a:solidFill>
                  <a:schemeClr val="tx1"/>
                </a:solidFill>
                <a:effectLst/>
                <a:latin typeface="+mn-lt"/>
                <a:ea typeface="+mn-ea"/>
                <a:cs typeface="+mn-cs"/>
              </a:rPr>
              <a:t>הסיבה היא שאנחנו לא בהכרח יודעים מה יעבוד הכי טוב. אז ככה אנחנו נותנים לרשת ללמוד את הפרמטרים כפי שהיא רוצה ועם השילובים שהיא רוצה, ואנחנו לא צריכים לבחור.</a:t>
            </a:r>
          </a:p>
          <a:p>
            <a:pPr algn="r" rtl="1"/>
            <a:r>
              <a:rPr lang="he-IL" sz="1200" b="0" i="0" kern="1200" baseline="0" dirty="0">
                <a:solidFill>
                  <a:schemeClr val="tx1"/>
                </a:solidFill>
                <a:effectLst/>
                <a:latin typeface="+mn-lt"/>
                <a:ea typeface="+mn-ea"/>
                <a:cs typeface="+mn-cs"/>
              </a:rPr>
              <a:t>נשים לב שהשתמשנו ב</a:t>
            </a:r>
            <a:r>
              <a:rPr lang="en-US" sz="1200" b="0" i="0" kern="1200" baseline="0" dirty="0">
                <a:solidFill>
                  <a:schemeClr val="tx1"/>
                </a:solidFill>
                <a:effectLst/>
                <a:latin typeface="+mn-lt"/>
                <a:ea typeface="+mn-ea"/>
                <a:cs typeface="+mn-cs"/>
              </a:rPr>
              <a:t>padding</a:t>
            </a:r>
            <a:r>
              <a:rPr lang="he-IL" sz="1200" b="0" i="0" kern="1200" baseline="0" dirty="0">
                <a:solidFill>
                  <a:schemeClr val="tx1"/>
                </a:solidFill>
                <a:effectLst/>
                <a:latin typeface="+mn-lt"/>
                <a:ea typeface="+mn-ea"/>
                <a:cs typeface="+mn-cs"/>
              </a:rPr>
              <a:t> פה גם עבור ה</a:t>
            </a:r>
            <a:r>
              <a:rPr lang="en-US" sz="1200" b="0" i="0" kern="1200" baseline="0" dirty="0">
                <a:solidFill>
                  <a:schemeClr val="tx1"/>
                </a:solidFill>
                <a:effectLst/>
                <a:latin typeface="+mn-lt"/>
                <a:ea typeface="+mn-ea"/>
                <a:cs typeface="+mn-cs"/>
              </a:rPr>
              <a:t>max pooling </a:t>
            </a:r>
            <a:r>
              <a:rPr lang="he-IL" sz="1200" b="0" i="0" kern="1200" baseline="0" dirty="0">
                <a:solidFill>
                  <a:schemeClr val="tx1"/>
                </a:solidFill>
                <a:effectLst/>
                <a:latin typeface="+mn-lt"/>
                <a:ea typeface="+mn-ea"/>
                <a:cs typeface="+mn-cs"/>
              </a:rPr>
              <a:t>כי רצינו לשמר את אות מימדים</a:t>
            </a:r>
          </a:p>
          <a:p>
            <a:pPr algn="r" rtl="1"/>
            <a:r>
              <a:rPr lang="en-US" sz="1200" b="0" i="0" kern="1200" dirty="0">
                <a:solidFill>
                  <a:schemeClr val="tx1"/>
                </a:solidFill>
                <a:effectLst/>
                <a:latin typeface="+mn-lt"/>
                <a:ea typeface="+mn-ea"/>
                <a:cs typeface="+mn-cs"/>
              </a:rPr>
              <a:t> </a:t>
            </a:r>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4380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1446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אנחנו יודעים שה</a:t>
            </a:r>
            <a:r>
              <a:rPr lang="en-US" sz="1200" b="0" i="0" kern="1200" dirty="0">
                <a:solidFill>
                  <a:schemeClr val="tx1"/>
                </a:solidFill>
                <a:effectLst/>
                <a:latin typeface="+mn-lt"/>
                <a:ea typeface="+mn-ea"/>
                <a:cs typeface="+mn-cs"/>
              </a:rPr>
              <a:t>pooling layer</a:t>
            </a:r>
            <a:r>
              <a:rPr lang="he-IL" sz="1200" b="0" i="0" kern="1200" dirty="0">
                <a:solidFill>
                  <a:schemeClr val="tx1"/>
                </a:solidFill>
                <a:effectLst/>
                <a:latin typeface="+mn-lt"/>
                <a:ea typeface="+mn-ea"/>
                <a:cs typeface="+mn-cs"/>
              </a:rPr>
              <a:t> משמר לנו את העומק,</a:t>
            </a:r>
            <a:r>
              <a:rPr lang="he-IL" sz="1200" b="0" i="0" kern="1200" baseline="0" dirty="0">
                <a:solidFill>
                  <a:schemeClr val="tx1"/>
                </a:solidFill>
                <a:effectLst/>
                <a:latin typeface="+mn-lt"/>
                <a:ea typeface="+mn-ea"/>
                <a:cs typeface="+mn-cs"/>
              </a:rPr>
              <a:t> כלומר את מספר ה</a:t>
            </a:r>
            <a:r>
              <a:rPr lang="en-US" sz="1200" b="0" i="0" kern="1200" baseline="0" dirty="0">
                <a:solidFill>
                  <a:schemeClr val="tx1"/>
                </a:solidFill>
                <a:effectLst/>
                <a:latin typeface="+mn-lt"/>
                <a:ea typeface="+mn-ea"/>
                <a:cs typeface="+mn-cs"/>
              </a:rPr>
              <a:t>channels</a:t>
            </a:r>
            <a:r>
              <a:rPr lang="he-IL" sz="1200" b="0" i="0" kern="1200" baseline="0" dirty="0">
                <a:solidFill>
                  <a:schemeClr val="tx1"/>
                </a:solidFill>
                <a:effectLst/>
                <a:latin typeface="+mn-lt"/>
                <a:ea typeface="+mn-ea"/>
                <a:cs typeface="+mn-cs"/>
              </a:rPr>
              <a:t> ובגלל בחירת ה</a:t>
            </a:r>
            <a:r>
              <a:rPr lang="en-US" sz="1200" b="0" i="0" kern="1200" baseline="0" dirty="0">
                <a:solidFill>
                  <a:schemeClr val="tx1"/>
                </a:solidFill>
                <a:effectLst/>
                <a:latin typeface="+mn-lt"/>
                <a:ea typeface="+mn-ea"/>
                <a:cs typeface="+mn-cs"/>
              </a:rPr>
              <a:t>padding</a:t>
            </a:r>
            <a:r>
              <a:rPr lang="he-IL" sz="1200" b="0" i="0" kern="1200" baseline="0" dirty="0">
                <a:solidFill>
                  <a:schemeClr val="tx1"/>
                </a:solidFill>
                <a:effectLst/>
                <a:latin typeface="+mn-lt"/>
                <a:ea typeface="+mn-ea"/>
                <a:cs typeface="+mn-cs"/>
              </a:rPr>
              <a:t>, גם שימרנו את המימדים המרחביים.</a:t>
            </a:r>
          </a:p>
          <a:p>
            <a:pPr algn="r" rtl="1"/>
            <a:r>
              <a:rPr lang="he-IL" sz="1200" b="0" i="0" kern="1200" baseline="0" dirty="0">
                <a:solidFill>
                  <a:schemeClr val="tx1"/>
                </a:solidFill>
                <a:effectLst/>
                <a:latin typeface="+mn-lt"/>
                <a:ea typeface="+mn-ea"/>
                <a:cs typeface="+mn-cs"/>
              </a:rPr>
              <a:t>עשינו פה </a:t>
            </a:r>
            <a:r>
              <a:rPr lang="en-US" sz="1200" b="0" i="0" kern="1200" baseline="0" dirty="0">
                <a:solidFill>
                  <a:schemeClr val="tx1"/>
                </a:solidFill>
                <a:effectLst/>
                <a:latin typeface="+mn-lt"/>
                <a:ea typeface="+mn-ea"/>
                <a:cs typeface="+mn-cs"/>
              </a:rPr>
              <a:t>padding</a:t>
            </a:r>
            <a:r>
              <a:rPr lang="he-IL" sz="1200" b="0" i="0" kern="1200" baseline="0" dirty="0">
                <a:solidFill>
                  <a:schemeClr val="tx1"/>
                </a:solidFill>
                <a:effectLst/>
                <a:latin typeface="+mn-lt"/>
                <a:ea typeface="+mn-ea"/>
                <a:cs typeface="+mn-cs"/>
              </a:rPr>
              <a:t> שמשמר את המימד המרחבי</a:t>
            </a:r>
          </a:p>
          <a:p>
            <a:pPr algn="r" rtl="1"/>
            <a:r>
              <a:rPr lang="he-IL" sz="1200" b="0" i="0" kern="1200" baseline="0" dirty="0">
                <a:solidFill>
                  <a:schemeClr val="tx1"/>
                </a:solidFill>
                <a:effectLst/>
                <a:latin typeface="+mn-lt"/>
                <a:ea typeface="+mn-ea"/>
                <a:cs typeface="+mn-cs"/>
              </a:rPr>
              <a:t>נשים לב שהשרשור הוא בעומק</a:t>
            </a:r>
          </a:p>
          <a:p>
            <a:pPr algn="r" rtl="1"/>
            <a:r>
              <a:rPr lang="he-IL" sz="1200" b="0" i="0" kern="1200" baseline="0" dirty="0">
                <a:solidFill>
                  <a:schemeClr val="tx1"/>
                </a:solidFill>
                <a:effectLst/>
                <a:latin typeface="+mn-lt"/>
                <a:ea typeface="+mn-ea"/>
                <a:cs typeface="+mn-cs"/>
              </a:rPr>
              <a:t>שמרנו על מימדים מרחביים אבל גדלנו בטירוך בעומק</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633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החישוב פה הוא למשל עם פילטר </a:t>
            </a:r>
            <a:r>
              <a:rPr lang="en-US" sz="1200" b="0" i="0" u="none" strike="noStrike" kern="1200" baseline="0" dirty="0">
                <a:solidFill>
                  <a:schemeClr val="tx1"/>
                </a:solidFill>
                <a:effectLst/>
                <a:latin typeface="+mn-lt"/>
                <a:ea typeface="+mn-ea"/>
                <a:cs typeface="+mn-cs"/>
              </a:rPr>
              <a:t>1x1</a:t>
            </a:r>
            <a:r>
              <a:rPr lang="he-IL" sz="1200" b="0" i="0" u="none" strike="noStrike" kern="1200" baseline="0" dirty="0">
                <a:solidFill>
                  <a:schemeClr val="tx1"/>
                </a:solidFill>
                <a:effectLst/>
                <a:latin typeface="+mn-lt"/>
                <a:ea typeface="+mn-ea"/>
                <a:cs typeface="+mn-cs"/>
              </a:rPr>
              <a:t> כשה</a:t>
            </a:r>
            <a:r>
              <a:rPr lang="en-US" sz="1200" b="0" i="0" u="none" strike="noStrike" kern="1200" baseline="0" dirty="0">
                <a:solidFill>
                  <a:schemeClr val="tx1"/>
                </a:solidFill>
                <a:effectLst/>
                <a:latin typeface="+mn-lt"/>
                <a:ea typeface="+mn-ea"/>
                <a:cs typeface="+mn-cs"/>
              </a:rPr>
              <a:t>input</a:t>
            </a:r>
            <a:r>
              <a:rPr lang="he-IL" sz="1200" b="0" i="0" u="none" strike="noStrike" kern="1200" baseline="0" dirty="0">
                <a:solidFill>
                  <a:schemeClr val="tx1"/>
                </a:solidFill>
                <a:effectLst/>
                <a:latin typeface="+mn-lt"/>
                <a:ea typeface="+mn-ea"/>
                <a:cs typeface="+mn-cs"/>
              </a:rPr>
              <a:t> הוא בעומק 256 אב הפעולה היא </a:t>
            </a:r>
            <a:r>
              <a:rPr lang="en-US" sz="1200" b="0" i="0" u="none" strike="noStrike" kern="1200" baseline="0" dirty="0">
                <a:solidFill>
                  <a:schemeClr val="tx1"/>
                </a:solidFill>
                <a:effectLst/>
                <a:latin typeface="+mn-lt"/>
                <a:ea typeface="+mn-ea"/>
                <a:cs typeface="+mn-cs"/>
              </a:rPr>
              <a:t>1x1x256</a:t>
            </a:r>
            <a:r>
              <a:rPr lang="he-IL" sz="1200" b="0" i="0" u="none" strike="noStrike" kern="1200" baseline="0" dirty="0">
                <a:solidFill>
                  <a:schemeClr val="tx1"/>
                </a:solidFill>
                <a:effectLst/>
                <a:latin typeface="+mn-lt"/>
                <a:ea typeface="+mn-ea"/>
                <a:cs typeface="+mn-cs"/>
              </a:rPr>
              <a:t> ב</a:t>
            </a:r>
            <a:r>
              <a:rPr lang="en-US" sz="1200" b="0" i="0" u="none" strike="noStrike" kern="1200" baseline="0" dirty="0">
                <a:solidFill>
                  <a:schemeClr val="tx1"/>
                </a:solidFill>
                <a:effectLst/>
                <a:latin typeface="+mn-lt"/>
                <a:ea typeface="+mn-ea"/>
                <a:cs typeface="+mn-cs"/>
              </a:rPr>
              <a:t>dot product</a:t>
            </a:r>
            <a:r>
              <a:rPr lang="he-IL" sz="1200" b="0" i="0" u="none" strike="noStrike" kern="1200" baseline="0" dirty="0">
                <a:solidFill>
                  <a:schemeClr val="tx1"/>
                </a:solidFill>
                <a:effectLst/>
                <a:latin typeface="+mn-lt"/>
                <a:ea typeface="+mn-ea"/>
                <a:cs typeface="+mn-cs"/>
              </a:rPr>
              <a:t> אבל יש לנו </a:t>
            </a:r>
            <a:r>
              <a:rPr lang="en-US" sz="1200" b="0" i="0" u="none" strike="noStrike" kern="1200" baseline="0" dirty="0">
                <a:solidFill>
                  <a:schemeClr val="tx1"/>
                </a:solidFill>
                <a:effectLst/>
                <a:latin typeface="+mn-lt"/>
                <a:ea typeface="+mn-ea"/>
                <a:cs typeface="+mn-cs"/>
              </a:rPr>
              <a:t>28x28</a:t>
            </a:r>
            <a:r>
              <a:rPr lang="he-IL" sz="1200" b="0" i="0" u="none" strike="noStrike" kern="1200" baseline="0" dirty="0">
                <a:solidFill>
                  <a:schemeClr val="tx1"/>
                </a:solidFill>
                <a:effectLst/>
                <a:latin typeface="+mn-lt"/>
                <a:ea typeface="+mn-ea"/>
                <a:cs typeface="+mn-cs"/>
              </a:rPr>
              <a:t> מיקומים שונים ו128 פילטרים שונים.</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אלה דוגמאות שדומות למספרים שנראה באחת השכבות.</a:t>
            </a:r>
          </a:p>
          <a:p>
            <a:pPr algn="r" rtl="1"/>
            <a:r>
              <a:rPr lang="he-IL" sz="1200" b="0" i="0" u="none" strike="noStrike" kern="1200" baseline="0" dirty="0">
                <a:solidFill>
                  <a:schemeClr val="tx1"/>
                </a:solidFill>
                <a:effectLst/>
                <a:latin typeface="+mn-lt"/>
                <a:ea typeface="+mn-ea"/>
                <a:cs typeface="+mn-cs"/>
              </a:rPr>
              <a:t>במודל עצמו יש פרמטרים שונים בכל הופעה של המודל בשכבה אחרת.</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8869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2471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852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הפתרון הוא על ידי הוספת שכבות שנקראות </a:t>
            </a:r>
            <a:r>
              <a:rPr lang="en-US" sz="1200" b="0" i="0" u="none" strike="noStrike" kern="1200" baseline="0" dirty="0">
                <a:solidFill>
                  <a:schemeClr val="tx1"/>
                </a:solidFill>
                <a:effectLst/>
                <a:latin typeface="+mn-lt"/>
                <a:ea typeface="+mn-ea"/>
                <a:cs typeface="+mn-cs"/>
              </a:rPr>
              <a:t>bottleneck</a:t>
            </a:r>
            <a:r>
              <a:rPr lang="he-IL" sz="1200" b="0" i="0" u="none" strike="noStrike" kern="1200" baseline="0" dirty="0">
                <a:solidFill>
                  <a:schemeClr val="tx1"/>
                </a:solidFill>
                <a:effectLst/>
                <a:latin typeface="+mn-lt"/>
                <a:ea typeface="+mn-ea"/>
                <a:cs typeface="+mn-cs"/>
              </a:rPr>
              <a:t> שמטרתן להטיל את ה</a:t>
            </a:r>
            <a:r>
              <a:rPr lang="en-US" sz="1200" b="0" i="0" u="none" strike="noStrike" kern="1200" baseline="0" dirty="0">
                <a:solidFill>
                  <a:schemeClr val="tx1"/>
                </a:solidFill>
                <a:effectLst/>
                <a:latin typeface="+mn-lt"/>
                <a:ea typeface="+mn-ea"/>
                <a:cs typeface="+mn-cs"/>
              </a:rPr>
              <a:t>feature maps</a:t>
            </a:r>
            <a:r>
              <a:rPr lang="he-IL" sz="1200" b="0" i="0" u="none" strike="noStrike" kern="1200" baseline="0" dirty="0">
                <a:solidFill>
                  <a:schemeClr val="tx1"/>
                </a:solidFill>
                <a:effectLst/>
                <a:latin typeface="+mn-lt"/>
                <a:ea typeface="+mn-ea"/>
                <a:cs typeface="+mn-cs"/>
              </a:rPr>
              <a:t> למימד נמוך יותר לפני שכבות הקונבולוציה שהן השכבות היקרות.</a:t>
            </a:r>
            <a:endParaRPr lang="en-US"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הוספנו את הקונבולוציה </a:t>
            </a:r>
            <a:r>
              <a:rPr lang="en-US" sz="1200" b="0" i="0" u="none" strike="noStrike" kern="1200" baseline="0" dirty="0">
                <a:solidFill>
                  <a:schemeClr val="tx1"/>
                </a:solidFill>
                <a:effectLst/>
                <a:latin typeface="+mn-lt"/>
                <a:ea typeface="+mn-ea"/>
                <a:cs typeface="+mn-cs"/>
              </a:rPr>
              <a:t>1x1</a:t>
            </a:r>
            <a:r>
              <a:rPr lang="he-IL" sz="1200" b="0" i="0" u="none" strike="noStrike" kern="1200" baseline="0" dirty="0">
                <a:solidFill>
                  <a:schemeClr val="tx1"/>
                </a:solidFill>
                <a:effectLst/>
                <a:latin typeface="+mn-lt"/>
                <a:ea typeface="+mn-ea"/>
                <a:cs typeface="+mn-cs"/>
              </a:rPr>
              <a:t> הזאת במקומות שזה עוזר לנו להוריד את מספר החישובים.</a:t>
            </a: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6154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עכשיו נראה איך התוספת הזאת משפיעה על הדוגמה שראינו. כשאנחנו נוסיפים את ה64 פילטרים של </a:t>
            </a:r>
            <a:r>
              <a:rPr lang="en-US" sz="1200" b="0" i="0" u="none" strike="noStrike" kern="1200" baseline="0" dirty="0">
                <a:solidFill>
                  <a:schemeClr val="tx1"/>
                </a:solidFill>
                <a:effectLst/>
                <a:latin typeface="+mn-lt"/>
                <a:ea typeface="+mn-ea"/>
                <a:cs typeface="+mn-cs"/>
              </a:rPr>
              <a:t>1x1</a:t>
            </a:r>
            <a:r>
              <a:rPr lang="he-IL" sz="1200" b="0" i="0" u="none" strike="noStrike" kern="1200" baseline="0" dirty="0">
                <a:solidFill>
                  <a:schemeClr val="tx1"/>
                </a:solidFill>
                <a:effectLst/>
                <a:latin typeface="+mn-lt"/>
                <a:ea typeface="+mn-ea"/>
                <a:cs typeface="+mn-cs"/>
              </a:rPr>
              <a:t>.</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אתם בטח שואלים את עצמכם אם הקטנת הייצוג הזו פגעה לנו בביצועים-</a:t>
            </a:r>
          </a:p>
          <a:p>
            <a:pPr algn="r" rtl="1"/>
            <a:r>
              <a:rPr lang="he-IL" sz="1200" b="0" i="0" u="none" strike="noStrike" kern="1200" baseline="0" dirty="0">
                <a:solidFill>
                  <a:schemeClr val="tx1"/>
                </a:solidFill>
                <a:effectLst/>
                <a:latin typeface="+mn-lt"/>
                <a:ea typeface="+mn-ea"/>
                <a:cs typeface="+mn-cs"/>
              </a:rPr>
              <a:t>אז ראו שאם משתמשים בשכבת ה</a:t>
            </a:r>
            <a:r>
              <a:rPr lang="en-US" sz="1200" b="0" i="0" u="none" strike="noStrike" kern="1200" baseline="0" dirty="0">
                <a:solidFill>
                  <a:schemeClr val="tx1"/>
                </a:solidFill>
                <a:effectLst/>
                <a:latin typeface="+mn-lt"/>
                <a:ea typeface="+mn-ea"/>
                <a:cs typeface="+mn-cs"/>
              </a:rPr>
              <a:t>bottleneck</a:t>
            </a:r>
            <a:r>
              <a:rPr lang="he-IL" sz="1200" b="0" i="0" u="none" strike="noStrike" kern="1200" baseline="0" dirty="0">
                <a:solidFill>
                  <a:schemeClr val="tx1"/>
                </a:solidFill>
                <a:effectLst/>
                <a:latin typeface="+mn-lt"/>
                <a:ea typeface="+mn-ea"/>
                <a:cs typeface="+mn-cs"/>
              </a:rPr>
              <a:t> הזאת בצורה הגיונית אז זה מאפשר לנו ממש להקטין את הייצוג ולחסוך חישובים, מבלי לפגוע בביצועים.</a:t>
            </a: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81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עכשיו נראה את המבנה הכולל של הרשת כולה</a:t>
            </a:r>
          </a:p>
          <a:p>
            <a:pPr algn="r" rtl="1"/>
            <a:r>
              <a:rPr lang="he-IL" sz="1200" b="0" i="0" u="none" strike="noStrike" kern="1200" baseline="0" dirty="0">
                <a:solidFill>
                  <a:schemeClr val="tx1"/>
                </a:solidFill>
                <a:effectLst/>
                <a:latin typeface="+mn-lt"/>
                <a:ea typeface="+mn-ea"/>
                <a:cs typeface="+mn-cs"/>
              </a:rPr>
              <a:t>מתחילים מלמטה מכמה שכבות של של </a:t>
            </a:r>
            <a:r>
              <a:rPr lang="en-US" sz="1200" b="0" i="0" u="none" strike="noStrike" kern="1200" baseline="0" dirty="0">
                <a:solidFill>
                  <a:schemeClr val="tx1"/>
                </a:solidFill>
                <a:effectLst/>
                <a:latin typeface="+mn-lt"/>
                <a:ea typeface="+mn-ea"/>
                <a:cs typeface="+mn-cs"/>
              </a:rPr>
              <a:t>conv-pool</a:t>
            </a:r>
            <a:r>
              <a:rPr lang="he-IL" sz="1200" b="0" i="0" u="none" strike="noStrike" kern="1200" baseline="0" dirty="0">
                <a:solidFill>
                  <a:schemeClr val="tx1"/>
                </a:solidFill>
                <a:effectLst/>
                <a:latin typeface="+mn-lt"/>
                <a:ea typeface="+mn-ea"/>
                <a:cs typeface="+mn-cs"/>
              </a:rPr>
              <a:t> ואחרי זה יש את המודלים אחד על גבי השני.</a:t>
            </a:r>
          </a:p>
          <a:p>
            <a:pPr algn="r" rtl="1"/>
            <a:r>
              <a:rPr lang="he-IL" sz="1200" b="0" i="0" u="none" strike="noStrike" kern="1200" baseline="0" dirty="0">
                <a:solidFill>
                  <a:schemeClr val="tx1"/>
                </a:solidFill>
                <a:effectLst/>
                <a:latin typeface="+mn-lt"/>
                <a:ea typeface="+mn-ea"/>
                <a:cs typeface="+mn-cs"/>
              </a:rPr>
              <a:t>אפשר לראות שבסוף לא שמו שכבות </a:t>
            </a:r>
            <a:r>
              <a:rPr lang="en-US" sz="1200" b="0" i="0" u="none" strike="noStrike" kern="1200" baseline="0" dirty="0">
                <a:solidFill>
                  <a:schemeClr val="tx1"/>
                </a:solidFill>
                <a:effectLst/>
                <a:latin typeface="+mn-lt"/>
                <a:ea typeface="+mn-ea"/>
                <a:cs typeface="+mn-cs"/>
              </a:rPr>
              <a:t>FC</a:t>
            </a:r>
            <a:r>
              <a:rPr lang="he-IL" sz="1200" b="0" i="0" u="none" strike="noStrike" kern="1200" baseline="0" dirty="0">
                <a:solidFill>
                  <a:schemeClr val="tx1"/>
                </a:solidFill>
                <a:effectLst/>
                <a:latin typeface="+mn-lt"/>
                <a:ea typeface="+mn-ea"/>
                <a:cs typeface="+mn-cs"/>
              </a:rPr>
              <a:t> אלא יש </a:t>
            </a:r>
            <a:r>
              <a:rPr lang="en-US" sz="1200" b="0" i="0" u="none" strike="noStrike" kern="1200" baseline="0" dirty="0">
                <a:solidFill>
                  <a:schemeClr val="tx1"/>
                </a:solidFill>
                <a:effectLst/>
                <a:latin typeface="+mn-lt"/>
                <a:ea typeface="+mn-ea"/>
                <a:cs typeface="+mn-cs"/>
              </a:rPr>
              <a:t>classifier</a:t>
            </a:r>
            <a:r>
              <a:rPr lang="he-IL" sz="1200" b="0" i="0" u="none" strike="noStrike" kern="1200" baseline="0" dirty="0">
                <a:solidFill>
                  <a:schemeClr val="tx1"/>
                </a:solidFill>
                <a:effectLst/>
                <a:latin typeface="+mn-lt"/>
                <a:ea typeface="+mn-ea"/>
                <a:cs typeface="+mn-cs"/>
              </a:rPr>
              <a:t>. ככה הם הפחיתו במספר הפרמטרים</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לשלוחות האלה שיוצאים, קוראים </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auxilary</a:t>
            </a:r>
            <a:r>
              <a:rPr lang="en-US" sz="1200" b="0" i="0" u="none" strike="noStrike" kern="1200" baseline="0" dirty="0">
                <a:solidFill>
                  <a:schemeClr val="tx1"/>
                </a:solidFill>
                <a:effectLst/>
                <a:latin typeface="+mn-lt"/>
                <a:ea typeface="+mn-ea"/>
                <a:cs typeface="+mn-cs"/>
              </a:rPr>
              <a:t> classification outputs</a:t>
            </a:r>
            <a:r>
              <a:rPr lang="he-IL" sz="1200" b="0" i="0" u="none" strike="noStrike" kern="1200" baseline="0" dirty="0">
                <a:solidFill>
                  <a:schemeClr val="tx1"/>
                </a:solidFill>
                <a:effectLst/>
                <a:latin typeface="+mn-lt"/>
                <a:ea typeface="+mn-ea"/>
                <a:cs typeface="+mn-cs"/>
              </a:rPr>
              <a:t> והם גם סוג של מיני רשת הבנוי מ</a:t>
            </a:r>
            <a:br>
              <a:rPr lang="en-US" sz="1200" b="0" i="0" u="none" strike="noStrike" kern="1200" baseline="0" dirty="0">
                <a:solidFill>
                  <a:schemeClr val="tx1"/>
                </a:solidFill>
                <a:effectLst/>
                <a:latin typeface="+mn-lt"/>
                <a:ea typeface="+mn-ea"/>
                <a:cs typeface="+mn-cs"/>
              </a:rPr>
            </a:br>
            <a:r>
              <a:rPr lang="en-US" sz="1200" b="1" i="0" u="none" strike="noStrike" kern="1200" baseline="0" dirty="0" err="1">
                <a:solidFill>
                  <a:schemeClr val="tx1"/>
                </a:solidFill>
                <a:effectLst/>
                <a:latin typeface="+mn-lt"/>
                <a:ea typeface="+mn-ea"/>
                <a:cs typeface="+mn-cs"/>
              </a:rPr>
              <a:t>avg</a:t>
            </a:r>
            <a:r>
              <a:rPr lang="en-US" sz="1200" b="1" i="0" u="none" strike="noStrike" kern="1200" baseline="0" dirty="0">
                <a:solidFill>
                  <a:schemeClr val="tx1"/>
                </a:solidFill>
                <a:effectLst/>
                <a:latin typeface="+mn-lt"/>
                <a:ea typeface="+mn-ea"/>
                <a:cs typeface="+mn-cs"/>
              </a:rPr>
              <a:t> pooling-&gt; 1x1 conv -&gt; FC -&gt;FC -&gt; </a:t>
            </a:r>
            <a:r>
              <a:rPr lang="en-US" sz="1200" b="1" i="0" u="none" strike="noStrike" kern="1200" baseline="0" dirty="0" err="1">
                <a:solidFill>
                  <a:schemeClr val="tx1"/>
                </a:solidFill>
                <a:effectLst/>
                <a:latin typeface="+mn-lt"/>
                <a:ea typeface="+mn-ea"/>
                <a:cs typeface="+mn-cs"/>
              </a:rPr>
              <a:t>softmax</a:t>
            </a:r>
            <a:endParaRPr lang="he-IL" sz="1200" b="1"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זה גם עוזר לרשת להמנע מ</a:t>
            </a:r>
            <a:r>
              <a:rPr lang="en-US" sz="1200" b="0" i="0" u="none" strike="noStrike" kern="1200" baseline="0" dirty="0">
                <a:solidFill>
                  <a:schemeClr val="tx1"/>
                </a:solidFill>
                <a:effectLst/>
                <a:latin typeface="+mn-lt"/>
                <a:ea typeface="+mn-ea"/>
                <a:cs typeface="+mn-cs"/>
              </a:rPr>
              <a:t>overfitting</a:t>
            </a:r>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a:t>
            </a:r>
            <a:r>
              <a:rPr lang="en-US" sz="1200" b="0" i="0" u="none" strike="noStrike" kern="1200" baseline="0" dirty="0" err="1">
                <a:solidFill>
                  <a:schemeClr val="tx1"/>
                </a:solidFill>
                <a:effectLst/>
                <a:latin typeface="+mn-lt"/>
                <a:ea typeface="+mn-ea"/>
                <a:cs typeface="+mn-cs"/>
              </a:rPr>
              <a:t>softmax</a:t>
            </a:r>
            <a:r>
              <a:rPr lang="he-IL" sz="1200" b="0" i="0" u="none" strike="noStrike" kern="1200" baseline="0" dirty="0">
                <a:solidFill>
                  <a:schemeClr val="tx1"/>
                </a:solidFill>
                <a:effectLst/>
                <a:latin typeface="+mn-lt"/>
                <a:ea typeface="+mn-ea"/>
                <a:cs typeface="+mn-cs"/>
              </a:rPr>
              <a:t> שלוחות האלה הוא גם ל1000 קטגוריות של </a:t>
            </a:r>
            <a:r>
              <a:rPr lang="en-US" sz="1200" b="0" i="0" u="none" strike="noStrike" kern="1200" baseline="0" dirty="0" err="1">
                <a:solidFill>
                  <a:schemeClr val="tx1"/>
                </a:solidFill>
                <a:effectLst/>
                <a:latin typeface="+mn-lt"/>
                <a:ea typeface="+mn-ea"/>
                <a:cs typeface="+mn-cs"/>
              </a:rPr>
              <a:t>imagenet</a:t>
            </a:r>
            <a:r>
              <a:rPr lang="he-IL" sz="1200" b="0" i="0" u="none" strike="noStrike" kern="1200" baseline="0" dirty="0">
                <a:solidFill>
                  <a:schemeClr val="tx1"/>
                </a:solidFill>
                <a:effectLst/>
                <a:latin typeface="+mn-lt"/>
                <a:ea typeface="+mn-ea"/>
                <a:cs typeface="+mn-cs"/>
              </a:rPr>
              <a:t> אז זה נותן לנו קלספיקציה מוקדמת יותר ברשת. זוזה גם עוזר לנו לעשות קלספיקציה</a:t>
            </a:r>
          </a:p>
          <a:p>
            <a:pPr algn="r" rtl="1"/>
            <a:r>
              <a:rPr lang="he-IL" sz="1200" b="0" i="0" u="none" strike="noStrike" kern="1200" baseline="0" dirty="0">
                <a:solidFill>
                  <a:schemeClr val="tx1"/>
                </a:solidFill>
                <a:effectLst/>
                <a:latin typeface="+mn-lt"/>
                <a:ea typeface="+mn-ea"/>
                <a:cs typeface="+mn-cs"/>
              </a:rPr>
              <a:t>סהכ 22 שכבות עם משקלים</a:t>
            </a:r>
          </a:p>
          <a:p>
            <a:pPr algn="r" rtl="1"/>
            <a:r>
              <a:rPr lang="he-IL" sz="1200" b="0" i="0" u="none" strike="noStrike" kern="1200" baseline="0" dirty="0">
                <a:solidFill>
                  <a:schemeClr val="tx1"/>
                </a:solidFill>
                <a:effectLst/>
                <a:latin typeface="+mn-lt"/>
                <a:ea typeface="+mn-ea"/>
                <a:cs typeface="+mn-cs"/>
              </a:rPr>
              <a:t>חשוב לזכור שמי שפיתח את זה, זה גוגל שיש להם הרבה קלסטרים רצים והרבה משאבים כדי להתנסות ולראות מה עובד.</a:t>
            </a:r>
          </a:p>
          <a:p>
            <a:pPr algn="r" rtl="1"/>
            <a:r>
              <a:rPr lang="he-IL" sz="1200" b="0" i="0" u="none" strike="noStrike" kern="1200" baseline="0" dirty="0">
                <a:solidFill>
                  <a:schemeClr val="tx1"/>
                </a:solidFill>
                <a:effectLst/>
                <a:latin typeface="+mn-lt"/>
                <a:ea typeface="+mn-ea"/>
                <a:cs typeface="+mn-cs"/>
              </a:rPr>
              <a:t>לכל שכבה פה יש משקלים נפרדים</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הבעיה ברשתות עמוקות זה שהגרדיאנט דועך כשאנחנו מתקדמים בתוך הרשת ולכן זה עוזר להוסיף גרדיאנט בתהליך ה</a:t>
            </a:r>
            <a:r>
              <a:rPr lang="en-US" sz="1200" b="0" i="0" u="none" strike="noStrike" kern="1200" baseline="0" dirty="0">
                <a:solidFill>
                  <a:schemeClr val="tx1"/>
                </a:solidFill>
                <a:effectLst/>
                <a:latin typeface="+mn-lt"/>
                <a:ea typeface="+mn-ea"/>
                <a:cs typeface="+mn-cs"/>
              </a:rPr>
              <a:t>backpropagation</a:t>
            </a:r>
            <a:r>
              <a:rPr lang="he-IL" sz="1200" b="0" i="0" u="none" strike="noStrike" kern="1200" baseline="0" dirty="0">
                <a:solidFill>
                  <a:schemeClr val="tx1"/>
                </a:solidFill>
                <a:effectLst/>
                <a:latin typeface="+mn-lt"/>
                <a:ea typeface="+mn-ea"/>
                <a:cs typeface="+mn-cs"/>
              </a:rPr>
              <a:t>.</a:t>
            </a:r>
          </a:p>
          <a:p>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70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https://en.wikipedia.org/wiki/Activation_function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Theno</a:t>
            </a:r>
            <a:r>
              <a:rPr lang="en-US" altLang="zh-TW" dirty="0"/>
              <a:t>: </a:t>
            </a:r>
            <a:r>
              <a:rPr lang="en-US" altLang="zh-TW" dirty="0" err="1"/>
              <a:t>Universite</a:t>
            </a:r>
            <a:r>
              <a:rPr lang="en-US" altLang="zh-TW" dirty="0"/>
              <a:t> de </a:t>
            </a:r>
            <a:r>
              <a:rPr lang="en-US" altLang="zh-TW" dirty="0" err="1"/>
              <a:t>Montr</a:t>
            </a:r>
            <a:r>
              <a:rPr lang="en-US" altLang="zh-TW" dirty="0"/>
              <a:t> ´ </a:t>
            </a:r>
            <a:r>
              <a:rPr lang="en-US" altLang="zh-TW" dirty="0" err="1"/>
              <a:t>eal</a:t>
            </a:r>
            <a:endParaRPr lang="zh-TW" altLang="en-US" dirty="0"/>
          </a:p>
          <a:p>
            <a:r>
              <a:rPr lang="en-US" altLang="zh-TW" dirty="0" err="1"/>
              <a:t>Yoshua</a:t>
            </a:r>
            <a:r>
              <a:rPr lang="en-US" altLang="zh-TW" dirty="0"/>
              <a:t> </a:t>
            </a:r>
            <a:r>
              <a:rPr lang="en-US" altLang="zh-TW" dirty="0" err="1"/>
              <a:t>Bengio</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491070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75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הזוכה משנת 2015 – </a:t>
            </a:r>
          </a:p>
          <a:p>
            <a:pPr algn="r" rtl="1"/>
            <a:r>
              <a:rPr lang="he-IL" sz="1200" b="0" i="0" u="none" strike="noStrike" kern="1200" baseline="0" dirty="0">
                <a:solidFill>
                  <a:schemeClr val="tx1"/>
                </a:solidFill>
                <a:effectLst/>
                <a:latin typeface="+mn-lt"/>
                <a:ea typeface="+mn-ea"/>
                <a:cs typeface="+mn-cs"/>
              </a:rPr>
              <a:t>כאן המודל הוא כבר ממש עמוק עם 152 שכבות</a:t>
            </a:r>
          </a:p>
          <a:p>
            <a:pPr algn="r" rtl="1"/>
            <a:endParaRPr lang="he-IL"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288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הזוכה משנת 2015 – </a:t>
            </a:r>
          </a:p>
          <a:p>
            <a:pPr algn="r" rtl="1"/>
            <a:r>
              <a:rPr lang="he-IL" sz="1200" b="0" i="0" u="none" strike="noStrike" kern="1200" baseline="0" dirty="0">
                <a:solidFill>
                  <a:schemeClr val="tx1"/>
                </a:solidFill>
                <a:effectLst/>
                <a:latin typeface="+mn-lt"/>
                <a:ea typeface="+mn-ea"/>
                <a:cs typeface="+mn-cs"/>
              </a:rPr>
              <a:t>כאן המודל הוא כבר ממש עמוק עם 152 שכבות</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הבעיה היא בעצם שברשתות עמוקות, הגרדיאנטים נוטים לגדול מידי או לקטון מידי -  להתפוצץ או לדעוך.</a:t>
            </a:r>
          </a:p>
          <a:p>
            <a:pPr algn="r" rtl="1"/>
            <a:endParaRPr lang="he-IL" sz="1200" b="0" i="0" u="none" strike="noStrike" kern="1200" baseline="0" dirty="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b="0" i="0" u="none" strike="noStrike" kern="1200" baseline="0" dirty="0">
                <a:solidFill>
                  <a:schemeClr val="tx1"/>
                </a:solidFill>
                <a:effectLst/>
                <a:latin typeface="+mn-lt"/>
                <a:ea typeface="+mn-ea"/>
                <a:cs typeface="+mn-cs"/>
              </a:rPr>
              <a:t>במאמר ציינו את הבעיה של </a:t>
            </a:r>
            <a:r>
              <a:rPr lang="en-US" sz="1200" b="0" i="0" u="none" strike="noStrike" kern="1200" baseline="0" dirty="0">
                <a:solidFill>
                  <a:schemeClr val="tx1"/>
                </a:solidFill>
                <a:effectLst/>
                <a:latin typeface="+mn-lt"/>
                <a:ea typeface="+mn-ea"/>
                <a:cs typeface="+mn-cs"/>
              </a:rPr>
              <a:t>training</a:t>
            </a:r>
            <a:r>
              <a:rPr lang="he-IL" sz="1200" b="0" i="0" u="none" strike="noStrike" kern="1200" baseline="0" dirty="0">
                <a:solidFill>
                  <a:schemeClr val="tx1"/>
                </a:solidFill>
                <a:effectLst/>
                <a:latin typeface="+mn-lt"/>
                <a:ea typeface="+mn-ea"/>
                <a:cs typeface="+mn-cs"/>
              </a:rPr>
              <a:t> ברשתות עמוקות מאוד. בשקופיות הבאות נראה יותר לעומק את הבעיה הזו. </a:t>
            </a:r>
            <a:endParaRPr lang="en-US" sz="1200" b="0" i="0" u="none" strike="noStrike" kern="1200" baseline="0" dirty="0">
              <a:solidFill>
                <a:schemeClr val="tx1"/>
              </a:solidFill>
              <a:effectLst/>
              <a:latin typeface="+mn-lt"/>
              <a:ea typeface="+mn-ea"/>
              <a:cs typeface="+mn-cs"/>
            </a:endParaRPr>
          </a:p>
          <a:p>
            <a:pPr marL="0" indent="0" algn="r" rtl="1">
              <a:buFont typeface="Arial" panose="020B0604020202020204" pitchFamily="34" charset="0"/>
              <a:buNone/>
            </a:pPr>
            <a:endParaRPr lang="he-IL"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0134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הרשת הזו היא שוב משמעותית יותר טובה מכל אלה שקדמו לה אבל נשים לב שהשיפור בדיוק הוא לא באותו יחס לגידול במספר שכבות.</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2633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השאלה היא, מה קורה כשאנחנו מוסיפים עוד ועוד שכבות לרשת, האם הרשת הולכת ומשתפרת?</a:t>
            </a:r>
          </a:p>
          <a:p>
            <a:pPr algn="r" rtl="1"/>
            <a:r>
              <a:rPr lang="he-IL" sz="1200" b="0" i="0" u="none" strike="noStrike" kern="1200" baseline="0" dirty="0">
                <a:solidFill>
                  <a:schemeClr val="tx1"/>
                </a:solidFill>
                <a:effectLst/>
                <a:latin typeface="+mn-lt"/>
                <a:ea typeface="+mn-ea"/>
                <a:cs typeface="+mn-cs"/>
              </a:rPr>
              <a:t>מסתבר שהתשובה היא לא</a:t>
            </a:r>
          </a:p>
          <a:p>
            <a:pPr algn="r" rtl="1"/>
            <a:r>
              <a:rPr lang="he-IL" sz="1200" b="0" i="0" u="none" strike="noStrike" kern="1200" baseline="0" dirty="0">
                <a:solidFill>
                  <a:schemeClr val="tx1"/>
                </a:solidFill>
                <a:effectLst/>
                <a:latin typeface="+mn-lt"/>
                <a:ea typeface="+mn-ea"/>
                <a:cs typeface="+mn-cs"/>
              </a:rPr>
              <a:t>אנחנו רואים כאן השוואה בין מודל של 56 שכבות למודל של 20 שכבות</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אנחנו רואים שב</a:t>
            </a:r>
            <a:r>
              <a:rPr lang="en-US" sz="1200" b="0" i="0" u="none" strike="noStrike" kern="1200" baseline="0" dirty="0">
                <a:solidFill>
                  <a:schemeClr val="tx1"/>
                </a:solidFill>
                <a:effectLst/>
                <a:latin typeface="+mn-lt"/>
                <a:ea typeface="+mn-ea"/>
                <a:cs typeface="+mn-cs"/>
              </a:rPr>
              <a:t>test error</a:t>
            </a:r>
            <a:r>
              <a:rPr lang="he-IL" sz="1200" b="0" i="0" u="none" strike="noStrike" kern="1200" baseline="0" dirty="0">
                <a:solidFill>
                  <a:schemeClr val="tx1"/>
                </a:solidFill>
                <a:effectLst/>
                <a:latin typeface="+mn-lt"/>
                <a:ea typeface="+mn-ea"/>
                <a:cs typeface="+mn-cs"/>
              </a:rPr>
              <a:t> הרשת עם ה56 שכבות מראה שגיאה גבוהה יותר מהרשת עם ה20 שכבות. </a:t>
            </a:r>
          </a:p>
          <a:p>
            <a:pPr algn="r" rtl="1"/>
            <a:r>
              <a:rPr lang="he-IL" sz="1200" b="0" i="0" u="none" strike="noStrike" kern="1200" baseline="0" dirty="0">
                <a:solidFill>
                  <a:schemeClr val="tx1"/>
                </a:solidFill>
                <a:effectLst/>
                <a:latin typeface="+mn-lt"/>
                <a:ea typeface="+mn-ea"/>
                <a:cs typeface="+mn-cs"/>
              </a:rPr>
              <a:t>מה שמוזר זה שגם ב</a:t>
            </a:r>
            <a:r>
              <a:rPr lang="en-US" sz="1200" b="0" i="0" u="none" strike="noStrike" kern="1200" baseline="0" dirty="0">
                <a:solidFill>
                  <a:schemeClr val="tx1"/>
                </a:solidFill>
                <a:effectLst/>
                <a:latin typeface="+mn-lt"/>
                <a:ea typeface="+mn-ea"/>
                <a:cs typeface="+mn-cs"/>
              </a:rPr>
              <a:t>training error</a:t>
            </a:r>
            <a:r>
              <a:rPr lang="he-IL" sz="1200" b="0" i="0" u="none" strike="noStrike" kern="1200" baseline="0" dirty="0">
                <a:solidFill>
                  <a:schemeClr val="tx1"/>
                </a:solidFill>
                <a:effectLst/>
                <a:latin typeface="+mn-lt"/>
                <a:ea typeface="+mn-ea"/>
                <a:cs typeface="+mn-cs"/>
              </a:rPr>
              <a:t> אנחנו גם רואים שהמודל עם ה56 שכבות נותן תוצאות פחות טובות וזה מראה לנו שזה בעצם לא כתוצאה מ</a:t>
            </a:r>
            <a:r>
              <a:rPr lang="en-US" sz="1200" b="0" i="0" u="none" strike="noStrike" kern="1200" baseline="0" dirty="0">
                <a:solidFill>
                  <a:schemeClr val="tx1"/>
                </a:solidFill>
                <a:effectLst/>
                <a:latin typeface="+mn-lt"/>
                <a:ea typeface="+mn-ea"/>
                <a:cs typeface="+mn-cs"/>
              </a:rPr>
              <a:t>overfitting</a:t>
            </a:r>
            <a:r>
              <a:rPr lang="he-IL" sz="1200" b="0" i="0" u="none" strike="noStrike" kern="1200" baseline="0" dirty="0">
                <a:solidFill>
                  <a:schemeClr val="tx1"/>
                </a:solidFill>
                <a:effectLst/>
                <a:latin typeface="+mn-lt"/>
                <a:ea typeface="+mn-ea"/>
                <a:cs typeface="+mn-cs"/>
              </a:rPr>
              <a:t> של רשת עמוקה עם הרבה פרמטרין אלא זה בגלל משהו אחר. כי ב</a:t>
            </a:r>
            <a:r>
              <a:rPr lang="en-US" sz="1200" b="0" i="0" u="none" strike="noStrike" kern="1200" baseline="0" dirty="0">
                <a:solidFill>
                  <a:schemeClr val="tx1"/>
                </a:solidFill>
                <a:effectLst/>
                <a:latin typeface="+mn-lt"/>
                <a:ea typeface="+mn-ea"/>
                <a:cs typeface="+mn-cs"/>
              </a:rPr>
              <a:t>overfitting</a:t>
            </a:r>
            <a:r>
              <a:rPr lang="he-IL" sz="1200" b="0" i="0" u="none" strike="noStrike" kern="1200" baseline="0" dirty="0">
                <a:solidFill>
                  <a:schemeClr val="tx1"/>
                </a:solidFill>
                <a:effectLst/>
                <a:latin typeface="+mn-lt"/>
                <a:ea typeface="+mn-ea"/>
                <a:cs typeface="+mn-cs"/>
              </a:rPr>
              <a:t> אנחנו מקבלים דווקא</a:t>
            </a:r>
            <a:r>
              <a:rPr lang="en-US" sz="1200" b="0" i="0" u="none" strike="noStrike" kern="1200" baseline="0" dirty="0">
                <a:solidFill>
                  <a:schemeClr val="tx1"/>
                </a:solidFill>
                <a:effectLst/>
                <a:latin typeface="+mn-lt"/>
                <a:ea typeface="+mn-ea"/>
                <a:cs typeface="+mn-cs"/>
              </a:rPr>
              <a:t> training error </a:t>
            </a:r>
            <a:r>
              <a:rPr lang="he-IL" sz="1200" b="0" i="0" u="none" strike="noStrike" kern="1200" baseline="0" dirty="0">
                <a:solidFill>
                  <a:schemeClr val="tx1"/>
                </a:solidFill>
                <a:effectLst/>
                <a:latin typeface="+mn-lt"/>
                <a:ea typeface="+mn-ea"/>
                <a:cs typeface="+mn-cs"/>
              </a:rPr>
              <a:t>טוב. </a:t>
            </a:r>
            <a:endParaRPr lang="en-US"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238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ההיפותזה שהציעו במאמר היא שפשוט קשה יותר לעשות אופטמיזציה לרשתות עמוקות יותר.</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הם טענו שרשתות עמוקות צריכות לתת תוצאות טובות לפחות כמו רשתות פחות עמוקות</a:t>
            </a:r>
            <a:endParaRPr lang="en-US"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וההוכחה לזה היא שלוקחים את השכבות שכבר למדנו ברשת רדודה, ומוסיפים על גביהן שכבות נוספות של </a:t>
            </a:r>
            <a:r>
              <a:rPr lang="en-US" sz="1200" b="0" i="0" u="none" strike="noStrike" kern="1200" baseline="0" dirty="0">
                <a:solidFill>
                  <a:schemeClr val="tx1"/>
                </a:solidFill>
                <a:effectLst/>
                <a:latin typeface="+mn-lt"/>
                <a:ea typeface="+mn-ea"/>
                <a:cs typeface="+mn-cs"/>
              </a:rPr>
              <a:t>identity mapping</a:t>
            </a:r>
            <a:r>
              <a:rPr lang="he-IL" sz="1200" b="0" i="0" u="none" strike="noStrike" kern="1200" baseline="0" dirty="0">
                <a:solidFill>
                  <a:schemeClr val="tx1"/>
                </a:solidFill>
                <a:effectLst/>
                <a:latin typeface="+mn-lt"/>
                <a:ea typeface="+mn-ea"/>
                <a:cs typeface="+mn-cs"/>
              </a:rPr>
              <a:t> וכן התוצאות צריכות להיות זהות. אבל בפועל, לרשתות מאוד עמוקוץ, קשה לבחור פרמטרים שנותנים אפילו את ה</a:t>
            </a:r>
            <a:r>
              <a:rPr lang="en-US" sz="1200" b="0" i="0" u="none" strike="noStrike" kern="1200" baseline="0" dirty="0" err="1">
                <a:solidFill>
                  <a:schemeClr val="tx1"/>
                </a:solidFill>
                <a:effectLst/>
                <a:latin typeface="+mn-lt"/>
                <a:ea typeface="+mn-ea"/>
                <a:cs typeface="+mn-cs"/>
              </a:rPr>
              <a:t>identitfy</a:t>
            </a:r>
            <a:r>
              <a:rPr lang="en-US" sz="1200" b="0" i="0" u="none" strike="noStrike" kern="1200" baseline="0" dirty="0">
                <a:solidFill>
                  <a:schemeClr val="tx1"/>
                </a:solidFill>
                <a:effectLst/>
                <a:latin typeface="+mn-lt"/>
                <a:ea typeface="+mn-ea"/>
                <a:cs typeface="+mn-cs"/>
              </a:rPr>
              <a:t> function</a:t>
            </a:r>
            <a:r>
              <a:rPr lang="he-IL" sz="1200" b="0" i="0" u="none" strike="noStrike" kern="1200" baseline="0" dirty="0">
                <a:solidFill>
                  <a:schemeClr val="tx1"/>
                </a:solidFill>
                <a:effectLst/>
                <a:latin typeface="+mn-lt"/>
                <a:ea typeface="+mn-ea"/>
                <a:cs typeface="+mn-cs"/>
              </a:rPr>
              <a:t> ולכן זה נותן תוצאה גרועה יותר במקום טובה יותר.</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אז זה המוטיבציה</a:t>
            </a:r>
          </a:p>
          <a:p>
            <a:pPr algn="r" rtl="1"/>
            <a:r>
              <a:rPr lang="he-IL" sz="1200" b="0" i="0" u="none" strike="noStrike" kern="1200" baseline="0" dirty="0">
                <a:solidFill>
                  <a:schemeClr val="tx1"/>
                </a:solidFill>
                <a:effectLst/>
                <a:latin typeface="+mn-lt"/>
                <a:ea typeface="+mn-ea"/>
                <a:cs typeface="+mn-cs"/>
              </a:rPr>
              <a:t>ועכשיו הם רוצים לעזור למודל ללמוד אופטמיזציה יותר טובה.</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0925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הרעיון הוא ש</a:t>
            </a:r>
            <a:r>
              <a:rPr lang="en-US" sz="1200" b="0" i="0" kern="1200" dirty="0">
                <a:solidFill>
                  <a:schemeClr val="tx1"/>
                </a:solidFill>
                <a:effectLst/>
                <a:latin typeface="+mn-lt"/>
                <a:ea typeface="+mn-ea"/>
                <a:cs typeface="+mn-cs"/>
              </a:rPr>
              <a:t>x</a:t>
            </a:r>
            <a:r>
              <a:rPr lang="he-IL" sz="1200" b="0" i="0" kern="1200" baseline="0" dirty="0">
                <a:solidFill>
                  <a:schemeClr val="tx1"/>
                </a:solidFill>
                <a:effectLst/>
                <a:latin typeface="+mn-lt"/>
                <a:ea typeface="+mn-ea"/>
                <a:cs typeface="+mn-cs"/>
              </a:rPr>
              <a:t> שלנו עובר ברצף של </a:t>
            </a:r>
            <a:r>
              <a:rPr lang="en-US" sz="1200" b="0" i="0" kern="1200" baseline="0" dirty="0">
                <a:solidFill>
                  <a:schemeClr val="tx1"/>
                </a:solidFill>
                <a:effectLst/>
                <a:latin typeface="+mn-lt"/>
                <a:ea typeface="+mn-ea"/>
                <a:cs typeface="+mn-cs"/>
              </a:rPr>
              <a:t>conv-</a:t>
            </a:r>
            <a:r>
              <a:rPr lang="en-US" sz="1200" b="0" i="0" kern="1200" baseline="0" dirty="0" err="1">
                <a:solidFill>
                  <a:schemeClr val="tx1"/>
                </a:solidFill>
                <a:effectLst/>
                <a:latin typeface="+mn-lt"/>
                <a:ea typeface="+mn-ea"/>
                <a:cs typeface="+mn-cs"/>
              </a:rPr>
              <a:t>relu</a:t>
            </a:r>
            <a:r>
              <a:rPr lang="en-US" sz="1200" b="0" i="0" kern="1200" baseline="0" dirty="0">
                <a:solidFill>
                  <a:schemeClr val="tx1"/>
                </a:solidFill>
                <a:effectLst/>
                <a:latin typeface="+mn-lt"/>
                <a:ea typeface="+mn-ea"/>
                <a:cs typeface="+mn-cs"/>
              </a:rPr>
              <a:t>-conv</a:t>
            </a:r>
            <a:r>
              <a:rPr lang="he-IL" sz="1200" b="0" i="0" kern="1200" baseline="0" dirty="0">
                <a:solidFill>
                  <a:schemeClr val="tx1"/>
                </a:solidFill>
                <a:effectLst/>
                <a:latin typeface="+mn-lt"/>
                <a:ea typeface="+mn-ea"/>
                <a:cs typeface="+mn-cs"/>
              </a:rPr>
              <a:t> וזה נותן לנו תוצאה </a:t>
            </a:r>
            <a:r>
              <a:rPr lang="en-US" sz="1200" b="0" i="0" kern="1200" baseline="0" dirty="0">
                <a:solidFill>
                  <a:schemeClr val="tx1"/>
                </a:solidFill>
                <a:effectLst/>
                <a:latin typeface="+mn-lt"/>
                <a:ea typeface="+mn-ea"/>
                <a:cs typeface="+mn-cs"/>
              </a:rPr>
              <a:t>F(x)</a:t>
            </a:r>
            <a:r>
              <a:rPr lang="he-IL" sz="1200" b="0" i="0" kern="1200" baseline="0" dirty="0">
                <a:solidFill>
                  <a:schemeClr val="tx1"/>
                </a:solidFill>
                <a:effectLst/>
                <a:latin typeface="+mn-lt"/>
                <a:ea typeface="+mn-ea"/>
                <a:cs typeface="+mn-cs"/>
              </a:rPr>
              <a:t>.</a:t>
            </a:r>
          </a:p>
          <a:p>
            <a:pPr algn="r" rtl="1"/>
            <a:r>
              <a:rPr lang="he-IL" sz="1200" b="0" i="0" kern="1200" baseline="0" dirty="0">
                <a:solidFill>
                  <a:schemeClr val="tx1"/>
                </a:solidFill>
                <a:effectLst/>
                <a:latin typeface="+mn-lt"/>
                <a:ea typeface="+mn-ea"/>
                <a:cs typeface="+mn-cs"/>
              </a:rPr>
              <a:t>את התוצאה הזו אנחנו אחר כך מוסיפים ל</a:t>
            </a:r>
            <a:r>
              <a:rPr lang="en-US" sz="1200" b="0" i="0" kern="1200" baseline="0" dirty="0">
                <a:solidFill>
                  <a:schemeClr val="tx1"/>
                </a:solidFill>
                <a:effectLst/>
                <a:latin typeface="+mn-lt"/>
                <a:ea typeface="+mn-ea"/>
                <a:cs typeface="+mn-cs"/>
              </a:rPr>
              <a:t>x</a:t>
            </a:r>
            <a:r>
              <a:rPr lang="he-IL" sz="1200" b="0" i="0" kern="1200" baseline="0" dirty="0">
                <a:solidFill>
                  <a:schemeClr val="tx1"/>
                </a:solidFill>
                <a:effectLst/>
                <a:latin typeface="+mn-lt"/>
                <a:ea typeface="+mn-ea"/>
                <a:cs typeface="+mn-cs"/>
              </a:rPr>
              <a:t> וקוראים לזה </a:t>
            </a:r>
            <a:r>
              <a:rPr lang="he-IL"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H(x) = F(x) + x</a:t>
            </a:r>
            <a:endParaRPr lang="he-IL" sz="1200" b="0" i="0" kern="1200" dirty="0">
              <a:solidFill>
                <a:schemeClr val="tx1"/>
              </a:solidFill>
              <a:effectLst/>
              <a:latin typeface="+mn-lt"/>
              <a:ea typeface="+mn-ea"/>
              <a:cs typeface="+mn-cs"/>
            </a:endParaRPr>
          </a:p>
          <a:p>
            <a:pPr algn="r" rtl="1"/>
            <a:r>
              <a:rPr lang="he-IL" sz="1200" b="0" i="0" kern="1200" dirty="0">
                <a:solidFill>
                  <a:schemeClr val="tx1"/>
                </a:solidFill>
                <a:effectLst/>
                <a:latin typeface="+mn-lt"/>
                <a:ea typeface="+mn-ea"/>
                <a:cs typeface="+mn-cs"/>
              </a:rPr>
              <a:t>ברשת מסורתית </a:t>
            </a:r>
            <a:r>
              <a:rPr lang="en-US" sz="1200" b="0" i="0" kern="1200" dirty="0">
                <a:solidFill>
                  <a:schemeClr val="tx1"/>
                </a:solidFill>
                <a:effectLst/>
                <a:latin typeface="+mn-lt"/>
                <a:ea typeface="+mn-ea"/>
                <a:cs typeface="+mn-cs"/>
              </a:rPr>
              <a:t>H(x)</a:t>
            </a:r>
            <a:r>
              <a:rPr lang="en-US" sz="1200" b="0" i="0" kern="1200" baseline="0" dirty="0">
                <a:solidFill>
                  <a:schemeClr val="tx1"/>
                </a:solidFill>
                <a:effectLst/>
                <a:latin typeface="+mn-lt"/>
                <a:ea typeface="+mn-ea"/>
                <a:cs typeface="+mn-cs"/>
              </a:rPr>
              <a:t> = F(x)</a:t>
            </a:r>
            <a:r>
              <a:rPr lang="he-IL" sz="1200" b="0" i="0" kern="1200" baseline="0" dirty="0">
                <a:solidFill>
                  <a:schemeClr val="tx1"/>
                </a:solidFill>
                <a:effectLst/>
                <a:latin typeface="+mn-lt"/>
                <a:ea typeface="+mn-ea"/>
                <a:cs typeface="+mn-cs"/>
              </a:rPr>
              <a:t> אז במקום לחשב את הטרנספורמציה, אנחנו מחשבים את הביטוי שצריך להוסיף ל</a:t>
            </a:r>
            <a:r>
              <a:rPr lang="en-US" sz="1200" b="0" i="0" kern="1200" baseline="0" dirty="0">
                <a:solidFill>
                  <a:schemeClr val="tx1"/>
                </a:solidFill>
                <a:effectLst/>
                <a:latin typeface="+mn-lt"/>
                <a:ea typeface="+mn-ea"/>
                <a:cs typeface="+mn-cs"/>
              </a:rPr>
              <a:t>input</a:t>
            </a:r>
            <a:r>
              <a:rPr lang="he-IL" sz="1200" b="0" i="0" kern="1200" baseline="0" dirty="0">
                <a:solidFill>
                  <a:schemeClr val="tx1"/>
                </a:solidFill>
                <a:effectLst/>
                <a:latin typeface="+mn-lt"/>
                <a:ea typeface="+mn-ea"/>
                <a:cs typeface="+mn-cs"/>
              </a:rPr>
              <a:t> שלנו </a:t>
            </a:r>
            <a:r>
              <a:rPr lang="en-US" sz="1200" b="0" i="0" kern="1200" baseline="0" dirty="0">
                <a:solidFill>
                  <a:schemeClr val="tx1"/>
                </a:solidFill>
                <a:effectLst/>
                <a:latin typeface="+mn-lt"/>
                <a:ea typeface="+mn-ea"/>
                <a:cs typeface="+mn-cs"/>
              </a:rPr>
              <a:t>x</a:t>
            </a:r>
            <a:r>
              <a:rPr lang="he-IL" sz="1200" b="0" i="0" kern="1200" baseline="0" dirty="0">
                <a:solidFill>
                  <a:schemeClr val="tx1"/>
                </a:solidFill>
                <a:effectLst/>
                <a:latin typeface="+mn-lt"/>
                <a:ea typeface="+mn-ea"/>
                <a:cs typeface="+mn-cs"/>
              </a:rPr>
              <a:t>. כך שהמודול הזה מחשב את הדלתא או את השינוי שיש להוסיף ל</a:t>
            </a:r>
            <a:r>
              <a:rPr lang="en-US" sz="1200" b="0" i="0" kern="1200" baseline="0" dirty="0">
                <a:solidFill>
                  <a:schemeClr val="tx1"/>
                </a:solidFill>
                <a:effectLst/>
                <a:latin typeface="+mn-lt"/>
                <a:ea typeface="+mn-ea"/>
                <a:cs typeface="+mn-cs"/>
              </a:rPr>
              <a:t>x</a:t>
            </a:r>
            <a:r>
              <a:rPr lang="he-IL" sz="1200" b="0" i="0" kern="1200" baseline="0" dirty="0">
                <a:solidFill>
                  <a:schemeClr val="tx1"/>
                </a:solidFill>
                <a:effectLst/>
                <a:latin typeface="+mn-lt"/>
                <a:ea typeface="+mn-ea"/>
                <a:cs typeface="+mn-cs"/>
              </a:rPr>
              <a:t> כדי לקבל ייצוג אחר. כותבי המאמר בעצם טוענים שקל יותר לאפטם את ה</a:t>
            </a:r>
            <a:r>
              <a:rPr lang="en-US" sz="1200" b="0" i="0" kern="1200" baseline="0" dirty="0">
                <a:solidFill>
                  <a:schemeClr val="tx1"/>
                </a:solidFill>
                <a:effectLst/>
                <a:latin typeface="+mn-lt"/>
                <a:ea typeface="+mn-ea"/>
                <a:cs typeface="+mn-cs"/>
              </a:rPr>
              <a:t>residual mapping</a:t>
            </a:r>
            <a:r>
              <a:rPr lang="he-IL" sz="1200" b="0" i="0" kern="1200" baseline="0" dirty="0">
                <a:solidFill>
                  <a:schemeClr val="tx1"/>
                </a:solidFill>
                <a:effectLst/>
                <a:latin typeface="+mn-lt"/>
                <a:ea typeface="+mn-ea"/>
                <a:cs typeface="+mn-cs"/>
              </a:rPr>
              <a:t> הזה מאשר את המיפוי המקורי.</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בעצם מעבירים את ה</a:t>
            </a:r>
            <a:r>
              <a:rPr lang="en-US" sz="1200" b="0" i="0" u="none" strike="noStrike" kern="1200" baseline="0" dirty="0">
                <a:solidFill>
                  <a:schemeClr val="tx1"/>
                </a:solidFill>
                <a:effectLst/>
                <a:latin typeface="+mn-lt"/>
                <a:ea typeface="+mn-ea"/>
                <a:cs typeface="+mn-cs"/>
              </a:rPr>
              <a:t>Input</a:t>
            </a:r>
            <a:r>
              <a:rPr lang="he-IL" sz="1200" b="0" i="0" u="none" strike="noStrike" kern="1200" baseline="0" dirty="0">
                <a:solidFill>
                  <a:schemeClr val="tx1"/>
                </a:solidFill>
                <a:effectLst/>
                <a:latin typeface="+mn-lt"/>
                <a:ea typeface="+mn-ea"/>
                <a:cs typeface="+mn-cs"/>
              </a:rPr>
              <a:t> כ</a:t>
            </a:r>
            <a:r>
              <a:rPr lang="en-US" sz="1200" b="0" i="0" u="none" strike="noStrike" kern="1200" baseline="0" dirty="0">
                <a:solidFill>
                  <a:schemeClr val="tx1"/>
                </a:solidFill>
                <a:effectLst/>
                <a:latin typeface="+mn-lt"/>
                <a:ea typeface="+mn-ea"/>
                <a:cs typeface="+mn-cs"/>
              </a:rPr>
              <a:t>identity</a:t>
            </a:r>
            <a:endParaRPr lang="he-IL"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המימדים הם זהים או שיש דרכים לעשות </a:t>
            </a:r>
            <a:r>
              <a:rPr lang="en-US" sz="1200" b="0" i="0" u="none" strike="noStrike" kern="1200" baseline="0" dirty="0">
                <a:solidFill>
                  <a:schemeClr val="tx1"/>
                </a:solidFill>
                <a:effectLst/>
                <a:latin typeface="+mn-lt"/>
                <a:ea typeface="+mn-ea"/>
                <a:cs typeface="+mn-cs"/>
              </a:rPr>
              <a:t>Padding</a:t>
            </a:r>
            <a:r>
              <a:rPr lang="he-IL" sz="1200" b="0" i="0" u="none" strike="noStrike" kern="1200" baseline="0" dirty="0">
                <a:solidFill>
                  <a:schemeClr val="tx1"/>
                </a:solidFill>
                <a:effectLst/>
                <a:latin typeface="+mn-lt"/>
                <a:ea typeface="+mn-ea"/>
                <a:cs typeface="+mn-cs"/>
              </a:rPr>
              <a:t> כדי להגיע לאותו מימד בעומק</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מחשבים </a:t>
            </a:r>
            <a:r>
              <a:rPr lang="en-US" sz="1200" b="1" i="0" u="none" strike="noStrike" kern="1200" baseline="0" dirty="0">
                <a:solidFill>
                  <a:schemeClr val="tx1"/>
                </a:solidFill>
                <a:effectLst/>
                <a:latin typeface="+mn-lt"/>
                <a:ea typeface="+mn-ea"/>
                <a:cs typeface="+mn-cs"/>
              </a:rPr>
              <a:t>F(x)=H(x)-x</a:t>
            </a:r>
            <a:r>
              <a:rPr lang="he-IL" sz="1200" b="1" i="0" u="none" strike="noStrike" kern="1200" baseline="0" dirty="0">
                <a:solidFill>
                  <a:schemeClr val="tx1"/>
                </a:solidFill>
                <a:effectLst/>
                <a:latin typeface="+mn-lt"/>
                <a:ea typeface="+mn-ea"/>
                <a:cs typeface="+mn-cs"/>
              </a:rPr>
              <a:t> </a:t>
            </a:r>
            <a:r>
              <a:rPr lang="he-IL" sz="1200" b="0" i="0" u="none" strike="noStrike" kern="1200" baseline="0" dirty="0">
                <a:solidFill>
                  <a:schemeClr val="tx1"/>
                </a:solidFill>
                <a:effectLst/>
                <a:latin typeface="+mn-lt"/>
                <a:ea typeface="+mn-ea"/>
                <a:cs typeface="+mn-cs"/>
              </a:rPr>
              <a:t>במקום את </a:t>
            </a:r>
            <a:r>
              <a:rPr lang="en-US" sz="1200" b="1" i="0" u="none" strike="noStrike" kern="1200" baseline="0" dirty="0">
                <a:solidFill>
                  <a:schemeClr val="tx1"/>
                </a:solidFill>
                <a:effectLst/>
                <a:latin typeface="+mn-lt"/>
                <a:ea typeface="+mn-ea"/>
                <a:cs typeface="+mn-cs"/>
              </a:rPr>
              <a:t>H(x)</a:t>
            </a:r>
            <a:r>
              <a:rPr lang="he-IL" sz="1200" b="1" i="0" u="none" strike="noStrike" kern="1200" baseline="0" dirty="0">
                <a:solidFill>
                  <a:schemeClr val="tx1"/>
                </a:solidFill>
                <a:effectLst/>
                <a:latin typeface="+mn-lt"/>
                <a:ea typeface="+mn-ea"/>
                <a:cs typeface="+mn-cs"/>
              </a:rPr>
              <a:t> </a:t>
            </a:r>
            <a:r>
              <a:rPr lang="he-IL" sz="1200" b="0" i="0" u="none" strike="noStrike" kern="1200" baseline="0" dirty="0">
                <a:solidFill>
                  <a:schemeClr val="tx1"/>
                </a:solidFill>
                <a:effectLst/>
                <a:latin typeface="+mn-lt"/>
                <a:ea typeface="+mn-ea"/>
                <a:cs typeface="+mn-cs"/>
              </a:rPr>
              <a:t>ישירות. </a:t>
            </a:r>
            <a:r>
              <a:rPr lang="en-US" sz="1200" b="0" i="0" u="none" strike="noStrike" kern="1200" baseline="0" dirty="0">
                <a:solidFill>
                  <a:schemeClr val="tx1"/>
                </a:solidFill>
                <a:effectLst/>
                <a:latin typeface="+mn-lt"/>
                <a:ea typeface="+mn-ea"/>
                <a:cs typeface="+mn-cs"/>
              </a:rPr>
              <a:t>F(x)</a:t>
            </a:r>
            <a:r>
              <a:rPr lang="he-IL" sz="1200" b="0" i="0" u="none" strike="noStrike" kern="1200" baseline="0" dirty="0">
                <a:solidFill>
                  <a:schemeClr val="tx1"/>
                </a:solidFill>
                <a:effectLst/>
                <a:latin typeface="+mn-lt"/>
                <a:ea typeface="+mn-ea"/>
                <a:cs typeface="+mn-cs"/>
              </a:rPr>
              <a:t> זה ה</a:t>
            </a:r>
            <a:r>
              <a:rPr lang="en-US" sz="1200" b="0" i="0" u="none" strike="noStrike" kern="1200" baseline="0" dirty="0">
                <a:solidFill>
                  <a:schemeClr val="tx1"/>
                </a:solidFill>
                <a:effectLst/>
                <a:latin typeface="+mn-lt"/>
                <a:ea typeface="+mn-ea"/>
                <a:cs typeface="+mn-cs"/>
              </a:rPr>
              <a:t>residual</a:t>
            </a:r>
            <a:r>
              <a:rPr lang="he-IL" sz="1200" b="0" i="0" u="none" strike="noStrike" kern="1200" baseline="0" dirty="0">
                <a:solidFill>
                  <a:schemeClr val="tx1"/>
                </a:solidFill>
                <a:effectLst/>
                <a:latin typeface="+mn-lt"/>
                <a:ea typeface="+mn-ea"/>
                <a:cs typeface="+mn-cs"/>
              </a:rPr>
              <a:t>.</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ההיפותזה שציינו קודם, מראה שאולי אפילו משהו שהוא מאוד קרוב ל</a:t>
            </a:r>
            <a:r>
              <a:rPr lang="en-US" sz="1200" b="0" i="0" u="none" strike="noStrike" kern="1200" baseline="0" dirty="0">
                <a:solidFill>
                  <a:schemeClr val="tx1"/>
                </a:solidFill>
                <a:effectLst/>
                <a:latin typeface="+mn-lt"/>
                <a:ea typeface="+mn-ea"/>
                <a:cs typeface="+mn-cs"/>
              </a:rPr>
              <a:t>identity mapping</a:t>
            </a:r>
            <a:r>
              <a:rPr lang="he-IL" sz="1200" b="0" i="0" u="none" strike="noStrike" kern="1200" baseline="0" dirty="0">
                <a:solidFill>
                  <a:schemeClr val="tx1"/>
                </a:solidFill>
                <a:effectLst/>
                <a:latin typeface="+mn-lt"/>
                <a:ea typeface="+mn-ea"/>
                <a:cs typeface="+mn-cs"/>
              </a:rPr>
              <a:t> היה נותן לנו תוצאות טובות ולכן הפתרון הזה מתאים להיפותזה.</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25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u="none" strike="noStrike" kern="1200" baseline="0" dirty="0">
                <a:solidFill>
                  <a:schemeClr val="tx1"/>
                </a:solidFill>
                <a:effectLst/>
                <a:latin typeface="+mn-lt"/>
                <a:ea typeface="+mn-ea"/>
                <a:cs typeface="+mn-cs"/>
              </a:rPr>
              <a:t>A</a:t>
            </a:r>
            <a:r>
              <a:rPr lang="he-IL" sz="1200" b="0" i="0" u="none" strike="noStrike" kern="1200" baseline="0" dirty="0">
                <a:solidFill>
                  <a:schemeClr val="tx1"/>
                </a:solidFill>
                <a:effectLst/>
                <a:latin typeface="+mn-lt"/>
                <a:ea typeface="+mn-ea"/>
                <a:cs typeface="+mn-cs"/>
              </a:rPr>
              <a:t> – זה ה</a:t>
            </a:r>
            <a:r>
              <a:rPr lang="en-US" sz="1200" b="0" i="0" u="none" strike="noStrike" kern="1200" baseline="0" dirty="0">
                <a:solidFill>
                  <a:schemeClr val="tx1"/>
                </a:solidFill>
                <a:effectLst/>
                <a:latin typeface="+mn-lt"/>
                <a:ea typeface="+mn-ea"/>
                <a:cs typeface="+mn-cs"/>
              </a:rPr>
              <a:t>activation</a:t>
            </a:r>
            <a:endParaRPr lang="he-IL"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נשים לב שה </a:t>
            </a:r>
            <a:r>
              <a:rPr lang="en-US" sz="1200" b="0" i="0" u="none" strike="noStrike" kern="1200" baseline="0" dirty="0">
                <a:solidFill>
                  <a:schemeClr val="tx1"/>
                </a:solidFill>
                <a:effectLst/>
                <a:latin typeface="+mn-lt"/>
                <a:ea typeface="+mn-ea"/>
                <a:cs typeface="+mn-cs"/>
              </a:rPr>
              <a:t>injection</a:t>
            </a:r>
            <a:r>
              <a:rPr lang="he-IL" sz="1200" b="0" i="0" u="none" strike="noStrike" kern="1200" baseline="0" dirty="0">
                <a:solidFill>
                  <a:schemeClr val="tx1"/>
                </a:solidFill>
                <a:effectLst/>
                <a:latin typeface="+mn-lt"/>
                <a:ea typeface="+mn-ea"/>
                <a:cs typeface="+mn-cs"/>
              </a:rPr>
              <a:t> של </a:t>
            </a:r>
            <a:r>
              <a:rPr lang="en-US" sz="1200" b="0" i="0" u="none" strike="noStrike" kern="1200" baseline="0" dirty="0">
                <a:solidFill>
                  <a:schemeClr val="tx1"/>
                </a:solidFill>
                <a:effectLst/>
                <a:latin typeface="+mn-lt"/>
                <a:ea typeface="+mn-ea"/>
                <a:cs typeface="+mn-cs"/>
              </a:rPr>
              <a:t>a</a:t>
            </a:r>
            <a:r>
              <a:rPr lang="he-IL" sz="1200" b="0" i="0" u="none" strike="noStrike" kern="1200" baseline="0" dirty="0">
                <a:solidFill>
                  <a:schemeClr val="tx1"/>
                </a:solidFill>
                <a:effectLst/>
                <a:latin typeface="+mn-lt"/>
                <a:ea typeface="+mn-ea"/>
                <a:cs typeface="+mn-cs"/>
              </a:rPr>
              <a:t> הוא אחרי השלב הלינארי אבל לפני ה</a:t>
            </a:r>
            <a:r>
              <a:rPr lang="en-US" sz="1200" b="0" i="0" u="none" strike="noStrike" kern="1200" baseline="0" dirty="0" err="1">
                <a:solidFill>
                  <a:schemeClr val="tx1"/>
                </a:solidFill>
                <a:effectLst/>
                <a:latin typeface="+mn-lt"/>
                <a:ea typeface="+mn-ea"/>
                <a:cs typeface="+mn-cs"/>
              </a:rPr>
              <a:t>ReLU</a:t>
            </a:r>
            <a:r>
              <a:rPr lang="he-IL" sz="1200" b="0" i="0" u="none" strike="noStrike" kern="1200" baseline="0" dirty="0">
                <a:solidFill>
                  <a:schemeClr val="tx1"/>
                </a:solidFill>
                <a:effectLst/>
                <a:latin typeface="+mn-lt"/>
                <a:ea typeface="+mn-ea"/>
                <a:cs typeface="+mn-cs"/>
              </a:rPr>
              <a:t>.</a:t>
            </a:r>
            <a:endParaRPr lang="en-US"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אם נניח </a:t>
            </a:r>
            <a:r>
              <a:rPr lang="en-US" sz="1200" b="0" i="0" u="none" strike="noStrike" kern="1200" baseline="0" dirty="0">
                <a:solidFill>
                  <a:schemeClr val="tx1"/>
                </a:solidFill>
                <a:effectLst/>
                <a:latin typeface="+mn-lt"/>
                <a:ea typeface="+mn-ea"/>
                <a:cs typeface="+mn-cs"/>
              </a:rPr>
              <a:t>W</a:t>
            </a:r>
            <a:r>
              <a:rPr lang="he-IL" sz="1200" b="0" i="0" u="none" strike="noStrike" kern="1200" baseline="0" dirty="0">
                <a:solidFill>
                  <a:schemeClr val="tx1"/>
                </a:solidFill>
                <a:effectLst/>
                <a:latin typeface="+mn-lt"/>
                <a:ea typeface="+mn-ea"/>
                <a:cs typeface="+mn-cs"/>
              </a:rPr>
              <a:t> נהיה 0 וגם </a:t>
            </a:r>
            <a:r>
              <a:rPr lang="en-US" sz="1200" b="0" i="0" u="none" strike="noStrike" kern="1200" baseline="0" dirty="0">
                <a:solidFill>
                  <a:schemeClr val="tx1"/>
                </a:solidFill>
                <a:effectLst/>
                <a:latin typeface="+mn-lt"/>
                <a:ea typeface="+mn-ea"/>
                <a:cs typeface="+mn-cs"/>
              </a:rPr>
              <a:t>b</a:t>
            </a:r>
            <a:r>
              <a:rPr lang="he-IL" sz="1200" b="0" i="0" u="none" strike="noStrike" kern="1200" baseline="0" dirty="0">
                <a:solidFill>
                  <a:schemeClr val="tx1"/>
                </a:solidFill>
                <a:effectLst/>
                <a:latin typeface="+mn-lt"/>
                <a:ea typeface="+mn-ea"/>
                <a:cs typeface="+mn-cs"/>
              </a:rPr>
              <a:t> לצורך העניין בגלל </a:t>
            </a:r>
            <a:r>
              <a:rPr lang="en-US" sz="1200" b="0" i="0" u="none" strike="noStrike" kern="1200" baseline="0" dirty="0">
                <a:solidFill>
                  <a:schemeClr val="tx1"/>
                </a:solidFill>
                <a:effectLst/>
                <a:latin typeface="+mn-lt"/>
                <a:ea typeface="+mn-ea"/>
                <a:cs typeface="+mn-cs"/>
              </a:rPr>
              <a:t>weight decay</a:t>
            </a:r>
            <a:r>
              <a:rPr lang="he-IL" sz="1200" b="0" i="0" u="none" strike="noStrike" kern="1200" baseline="0" dirty="0">
                <a:solidFill>
                  <a:schemeClr val="tx1"/>
                </a:solidFill>
                <a:effectLst/>
                <a:latin typeface="+mn-lt"/>
                <a:ea typeface="+mn-ea"/>
                <a:cs typeface="+mn-cs"/>
              </a:rPr>
              <a:t> </a:t>
            </a:r>
          </a:p>
          <a:p>
            <a:pPr algn="r" rtl="1"/>
            <a:r>
              <a:rPr lang="he-IL" sz="1200" b="0" i="0" u="none" strike="noStrike" kern="1200" baseline="0" dirty="0">
                <a:solidFill>
                  <a:schemeClr val="tx1"/>
                </a:solidFill>
                <a:effectLst/>
                <a:latin typeface="+mn-lt"/>
                <a:ea typeface="+mn-ea"/>
                <a:cs typeface="+mn-cs"/>
              </a:rPr>
              <a:t>ואז </a:t>
            </a:r>
            <a:r>
              <a:rPr lang="en-US" sz="1200" b="0" i="0" u="none" strike="noStrike" kern="1200" baseline="0" dirty="0">
                <a:solidFill>
                  <a:schemeClr val="tx1"/>
                </a:solidFill>
                <a:effectLst/>
                <a:latin typeface="+mn-lt"/>
                <a:ea typeface="+mn-ea"/>
                <a:cs typeface="+mn-cs"/>
              </a:rPr>
              <a:t>g(a) </a:t>
            </a:r>
            <a:r>
              <a:rPr lang="he-IL" sz="1200" b="0" i="0" u="none" strike="noStrike" kern="1200" baseline="0" dirty="0">
                <a:solidFill>
                  <a:schemeClr val="tx1"/>
                </a:solidFill>
                <a:effectLst/>
                <a:latin typeface="+mn-lt"/>
                <a:ea typeface="+mn-ea"/>
                <a:cs typeface="+mn-cs"/>
              </a:rPr>
              <a:t> שווה ל</a:t>
            </a:r>
            <a:r>
              <a:rPr lang="en-US" sz="1200" b="0" i="0" u="none" strike="noStrike" kern="1200" baseline="0" dirty="0">
                <a:solidFill>
                  <a:schemeClr val="tx1"/>
                </a:solidFill>
                <a:effectLst/>
                <a:latin typeface="+mn-lt"/>
                <a:ea typeface="+mn-ea"/>
                <a:cs typeface="+mn-cs"/>
              </a:rPr>
              <a:t>a</a:t>
            </a:r>
            <a:r>
              <a:rPr lang="he-IL" sz="1200" b="0" i="0" u="none" strike="noStrike" kern="1200" baseline="0" dirty="0">
                <a:solidFill>
                  <a:schemeClr val="tx1"/>
                </a:solidFill>
                <a:effectLst/>
                <a:latin typeface="+mn-lt"/>
                <a:ea typeface="+mn-ea"/>
                <a:cs typeface="+mn-cs"/>
              </a:rPr>
              <a:t> מכיוון ש</a:t>
            </a:r>
            <a:r>
              <a:rPr lang="en-US" sz="1200" b="0" i="0" u="none" strike="noStrike" kern="1200" baseline="0" dirty="0" err="1">
                <a:solidFill>
                  <a:schemeClr val="tx1"/>
                </a:solidFill>
                <a:effectLst/>
                <a:latin typeface="+mn-lt"/>
                <a:ea typeface="+mn-ea"/>
                <a:cs typeface="+mn-cs"/>
              </a:rPr>
              <a:t>relu</a:t>
            </a:r>
            <a:r>
              <a:rPr lang="he-IL" sz="1200" b="0" i="0" u="none" strike="noStrike" kern="1200" baseline="0" dirty="0">
                <a:solidFill>
                  <a:schemeClr val="tx1"/>
                </a:solidFill>
                <a:effectLst/>
                <a:latin typeface="+mn-lt"/>
                <a:ea typeface="+mn-ea"/>
                <a:cs typeface="+mn-cs"/>
              </a:rPr>
              <a:t> נותן </a:t>
            </a:r>
            <a:r>
              <a:rPr lang="en-US" sz="1200" b="0" i="0" u="none" strike="noStrike" kern="1200" baseline="0" dirty="0">
                <a:solidFill>
                  <a:schemeClr val="tx1"/>
                </a:solidFill>
                <a:effectLst/>
                <a:latin typeface="+mn-lt"/>
                <a:ea typeface="+mn-ea"/>
                <a:cs typeface="+mn-cs"/>
              </a:rPr>
              <a:t>Identity</a:t>
            </a:r>
            <a:r>
              <a:rPr lang="he-IL" sz="1200" b="0" i="0" u="none" strike="noStrike" kern="1200" baseline="0" dirty="0">
                <a:solidFill>
                  <a:schemeClr val="tx1"/>
                </a:solidFill>
                <a:effectLst/>
                <a:latin typeface="+mn-lt"/>
                <a:ea typeface="+mn-ea"/>
                <a:cs typeface="+mn-cs"/>
              </a:rPr>
              <a:t> במקרה החיובי.</a:t>
            </a:r>
          </a:p>
          <a:p>
            <a:pPr algn="r" rtl="1"/>
            <a:endParaRPr lang="he-IL" sz="1200" b="0" i="0" u="none" strike="noStrike" kern="1200" baseline="0" dirty="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a:solidFill>
                  <a:schemeClr val="tx1"/>
                </a:solidFill>
                <a:effectLst/>
                <a:latin typeface="+mn-lt"/>
                <a:ea typeface="+mn-ea"/>
                <a:cs typeface="+mn-cs"/>
              </a:rPr>
              <a:t>אז ראינו שה</a:t>
            </a:r>
            <a:r>
              <a:rPr lang="en-US" sz="1200" b="0" i="0" u="none" strike="noStrike" kern="1200" baseline="0" dirty="0">
                <a:solidFill>
                  <a:schemeClr val="tx1"/>
                </a:solidFill>
                <a:effectLst/>
                <a:latin typeface="+mn-lt"/>
                <a:ea typeface="+mn-ea"/>
                <a:cs typeface="+mn-cs"/>
              </a:rPr>
              <a:t>identity function</a:t>
            </a:r>
            <a:r>
              <a:rPr lang="he-IL" sz="1200" b="0" i="0" u="none" strike="noStrike" kern="1200" baseline="0" dirty="0">
                <a:solidFill>
                  <a:schemeClr val="tx1"/>
                </a:solidFill>
                <a:effectLst/>
                <a:latin typeface="+mn-lt"/>
                <a:ea typeface="+mn-ea"/>
                <a:cs typeface="+mn-cs"/>
              </a:rPr>
              <a:t> זה משהו שקל ל</a:t>
            </a:r>
            <a:r>
              <a:rPr lang="en-US" sz="1200" b="0" i="0" u="none" strike="noStrike" kern="1200" baseline="0" dirty="0">
                <a:solidFill>
                  <a:schemeClr val="tx1"/>
                </a:solidFill>
                <a:effectLst/>
                <a:latin typeface="+mn-lt"/>
                <a:ea typeface="+mn-ea"/>
                <a:cs typeface="+mn-cs"/>
              </a:rPr>
              <a:t>residual block </a:t>
            </a:r>
            <a:r>
              <a:rPr lang="he-IL" sz="1200" b="0" i="0" u="none" strike="noStrike" kern="1200" baseline="0" dirty="0">
                <a:solidFill>
                  <a:schemeClr val="tx1"/>
                </a:solidFill>
                <a:effectLst/>
                <a:latin typeface="+mn-lt"/>
                <a:ea typeface="+mn-ea"/>
                <a:cs typeface="+mn-cs"/>
              </a:rPr>
              <a:t> ללמוד</a:t>
            </a:r>
          </a:p>
          <a:p>
            <a:pPr algn="r" rtl="1"/>
            <a:r>
              <a:rPr lang="he-IL" sz="1200" b="0" i="0" u="none" strike="noStrike" kern="1200" baseline="0" dirty="0">
                <a:solidFill>
                  <a:schemeClr val="tx1"/>
                </a:solidFill>
                <a:effectLst/>
                <a:latin typeface="+mn-lt"/>
                <a:ea typeface="+mn-ea"/>
                <a:cs typeface="+mn-cs"/>
              </a:rPr>
              <a:t>לכן זה לא יפגע ביכולת של הרשת שלנו להצליח כי מקסימום נקבל את ה</a:t>
            </a:r>
            <a:r>
              <a:rPr lang="en-US" sz="1200" b="0" i="0" u="none" strike="noStrike" kern="1200" baseline="0" dirty="0">
                <a:solidFill>
                  <a:schemeClr val="tx1"/>
                </a:solidFill>
                <a:effectLst/>
                <a:latin typeface="+mn-lt"/>
                <a:ea typeface="+mn-ea"/>
                <a:cs typeface="+mn-cs"/>
              </a:rPr>
              <a:t>identity function</a:t>
            </a:r>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ויותר מזה, זה יכול רק לעזור לרשת שלנו להצליח יותר וללמוד משהו טוב ויעיל בהוספת השכבות האלה.</a:t>
            </a: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4784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המבנה הוא של הרבה </a:t>
            </a:r>
            <a:r>
              <a:rPr lang="en-US" sz="1200" b="0" i="0" u="none" strike="noStrike" kern="1200" baseline="0" dirty="0">
                <a:solidFill>
                  <a:schemeClr val="tx1"/>
                </a:solidFill>
                <a:effectLst/>
                <a:latin typeface="+mn-lt"/>
                <a:ea typeface="+mn-ea"/>
                <a:cs typeface="+mn-cs"/>
              </a:rPr>
              <a:t>residual blocks</a:t>
            </a:r>
            <a:r>
              <a:rPr lang="he-IL" sz="1200" b="0" i="0" u="none" strike="noStrike" kern="1200" baseline="0" dirty="0">
                <a:solidFill>
                  <a:schemeClr val="tx1"/>
                </a:solidFill>
                <a:effectLst/>
                <a:latin typeface="+mn-lt"/>
                <a:ea typeface="+mn-ea"/>
                <a:cs typeface="+mn-cs"/>
              </a:rPr>
              <a:t> אחד על גבי השני.</a:t>
            </a:r>
          </a:p>
          <a:p>
            <a:pPr algn="r" rtl="1"/>
            <a:r>
              <a:rPr lang="he-IL" sz="1200" b="0" i="0" u="none" strike="noStrike" kern="1200" baseline="0" dirty="0">
                <a:solidFill>
                  <a:schemeClr val="tx1"/>
                </a:solidFill>
                <a:effectLst/>
                <a:latin typeface="+mn-lt"/>
                <a:ea typeface="+mn-ea"/>
                <a:cs typeface="+mn-cs"/>
              </a:rPr>
              <a:t>כל בלוק בנוי מ2 שכבות </a:t>
            </a:r>
            <a:r>
              <a:rPr lang="en-US" sz="1200" b="0" i="0" u="none" strike="noStrike" kern="1200" baseline="0" dirty="0">
                <a:solidFill>
                  <a:schemeClr val="tx1"/>
                </a:solidFill>
                <a:effectLst/>
                <a:latin typeface="+mn-lt"/>
                <a:ea typeface="+mn-ea"/>
                <a:cs typeface="+mn-cs"/>
              </a:rPr>
              <a:t>conv 3x3</a:t>
            </a:r>
            <a:r>
              <a:rPr lang="he-IL" sz="1200" b="0" i="0" u="none" strike="noStrike" kern="1200" baseline="0" dirty="0">
                <a:solidFill>
                  <a:schemeClr val="tx1"/>
                </a:solidFill>
                <a:effectLst/>
                <a:latin typeface="+mn-lt"/>
                <a:ea typeface="+mn-ea"/>
                <a:cs typeface="+mn-cs"/>
              </a:rPr>
              <a:t> </a:t>
            </a:r>
          </a:p>
          <a:p>
            <a:pPr algn="r" rtl="1"/>
            <a:r>
              <a:rPr lang="he-IL" sz="1200" b="0" i="0" u="none" strike="noStrike" kern="1200" baseline="0" dirty="0">
                <a:solidFill>
                  <a:schemeClr val="tx1"/>
                </a:solidFill>
                <a:effectLst/>
                <a:latin typeface="+mn-lt"/>
                <a:ea typeface="+mn-ea"/>
                <a:cs typeface="+mn-cs"/>
              </a:rPr>
              <a:t>מידי פעם מכפילים את מספר הפילטרים ועושים </a:t>
            </a:r>
            <a:r>
              <a:rPr lang="en-US" sz="1200" b="0" i="0" u="none" strike="noStrike" kern="1200" baseline="0" dirty="0" err="1">
                <a:solidFill>
                  <a:schemeClr val="tx1"/>
                </a:solidFill>
                <a:effectLst/>
                <a:latin typeface="+mn-lt"/>
                <a:ea typeface="+mn-ea"/>
                <a:cs typeface="+mn-cs"/>
              </a:rPr>
              <a:t>downsampling</a:t>
            </a:r>
            <a:r>
              <a:rPr lang="he-IL" sz="1200" b="0" i="0" u="none" strike="noStrike" kern="1200" baseline="0" dirty="0">
                <a:solidFill>
                  <a:schemeClr val="tx1"/>
                </a:solidFill>
                <a:effectLst/>
                <a:latin typeface="+mn-lt"/>
                <a:ea typeface="+mn-ea"/>
                <a:cs typeface="+mn-cs"/>
              </a:rPr>
              <a:t> עם </a:t>
            </a:r>
            <a:r>
              <a:rPr lang="en-US" sz="1200" b="0" i="0" u="none" strike="noStrike" kern="1200" baseline="0" dirty="0">
                <a:solidFill>
                  <a:schemeClr val="tx1"/>
                </a:solidFill>
                <a:effectLst/>
                <a:latin typeface="+mn-lt"/>
                <a:ea typeface="+mn-ea"/>
                <a:cs typeface="+mn-cs"/>
              </a:rPr>
              <a:t>stride 2</a:t>
            </a:r>
            <a:r>
              <a:rPr lang="he-IL" sz="1200" b="0" i="0" u="none" strike="noStrike" kern="1200" baseline="0" dirty="0">
                <a:solidFill>
                  <a:schemeClr val="tx1"/>
                </a:solidFill>
                <a:effectLst/>
                <a:latin typeface="+mn-lt"/>
                <a:ea typeface="+mn-ea"/>
                <a:cs typeface="+mn-cs"/>
              </a:rPr>
              <a:t>.</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בסוף יש </a:t>
            </a:r>
            <a:r>
              <a:rPr lang="en-US" sz="1200" b="0" i="0" u="none" strike="noStrike" kern="1200" baseline="0" dirty="0">
                <a:solidFill>
                  <a:schemeClr val="tx1"/>
                </a:solidFill>
                <a:effectLst/>
                <a:latin typeface="+mn-lt"/>
                <a:ea typeface="+mn-ea"/>
                <a:cs typeface="+mn-cs"/>
              </a:rPr>
              <a:t>pooling</a:t>
            </a:r>
            <a:r>
              <a:rPr lang="he-IL" sz="1200" b="0" i="0" u="none" strike="noStrike" kern="1200" baseline="0" dirty="0">
                <a:solidFill>
                  <a:schemeClr val="tx1"/>
                </a:solidFill>
                <a:effectLst/>
                <a:latin typeface="+mn-lt"/>
                <a:ea typeface="+mn-ea"/>
                <a:cs typeface="+mn-cs"/>
              </a:rPr>
              <a:t> </a:t>
            </a:r>
          </a:p>
          <a:p>
            <a:pPr algn="r" rtl="1"/>
            <a:r>
              <a:rPr lang="he-IL" sz="1200" b="0" i="0" u="none" strike="noStrike" kern="1200" baseline="0" dirty="0">
                <a:solidFill>
                  <a:schemeClr val="tx1"/>
                </a:solidFill>
                <a:effectLst/>
                <a:latin typeface="+mn-lt"/>
                <a:ea typeface="+mn-ea"/>
                <a:cs typeface="+mn-cs"/>
              </a:rPr>
              <a:t>והכנסה לקלספיקציה</a:t>
            </a:r>
          </a:p>
          <a:p>
            <a:pPr algn="r" rtl="1"/>
            <a:endParaRPr lang="he-IL" sz="1200" b="0" i="0" u="none" strike="noStrike" kern="1200" baseline="0" dirty="0">
              <a:solidFill>
                <a:schemeClr val="tx1"/>
              </a:solidFill>
              <a:effectLst/>
              <a:latin typeface="+mn-lt"/>
              <a:ea typeface="+mn-ea"/>
              <a:cs typeface="+mn-cs"/>
            </a:endParaRPr>
          </a:p>
          <a:p>
            <a:pPr algn="r" rtl="1"/>
            <a:r>
              <a:rPr lang="he-IL" sz="1200" b="0" i="0" u="none" strike="noStrike" kern="1200" baseline="0" dirty="0">
                <a:solidFill>
                  <a:schemeClr val="tx1"/>
                </a:solidFill>
                <a:effectLst/>
                <a:latin typeface="+mn-lt"/>
                <a:ea typeface="+mn-ea"/>
                <a:cs typeface="+mn-cs"/>
              </a:rPr>
              <a:t>המבנה פשוט ואלגנטי</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472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baseline="0" dirty="0">
                <a:solidFill>
                  <a:schemeClr val="tx1"/>
                </a:solidFill>
                <a:effectLst/>
                <a:latin typeface="+mn-lt"/>
                <a:ea typeface="+mn-ea"/>
                <a:cs typeface="+mn-cs"/>
              </a:rPr>
              <a:t>בניסיונות שבהם עשו יותר מ50 שכבות, אז גם השתמשו בקונספט של </a:t>
            </a:r>
            <a:r>
              <a:rPr lang="en-US" sz="1200" b="0" i="0" u="none" strike="noStrike" kern="1200" baseline="0" dirty="0">
                <a:solidFill>
                  <a:schemeClr val="tx1"/>
                </a:solidFill>
                <a:effectLst/>
                <a:latin typeface="+mn-lt"/>
                <a:ea typeface="+mn-ea"/>
                <a:cs typeface="+mn-cs"/>
              </a:rPr>
              <a:t> bottleneck layers</a:t>
            </a:r>
            <a:r>
              <a:rPr lang="he-IL" sz="1200" b="0" i="0" u="none" strike="noStrike" kern="1200" baseline="0" dirty="0">
                <a:solidFill>
                  <a:schemeClr val="tx1"/>
                </a:solidFill>
                <a:effectLst/>
                <a:latin typeface="+mn-lt"/>
                <a:ea typeface="+mn-ea"/>
                <a:cs typeface="+mn-cs"/>
              </a:rPr>
              <a:t> כדי לשפר יעילות על ידי הפחתת המימד של העומק לפני שעושים את הקונבולוציות </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4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a:t>
            </a:r>
            <a:r>
              <a:rPr lang="en-US" altLang="zh-TW" sz="1200" b="0" i="0" kern="1200" baseline="0" dirty="0">
                <a:solidFill>
                  <a:schemeClr val="tx1"/>
                </a:solidFill>
                <a:effectLst/>
                <a:latin typeface="+mn-lt"/>
                <a:ea typeface="+mn-ea"/>
                <a:cs typeface="+mn-cs"/>
              </a:rPr>
              <a:t> problem of gradient vanish is very hard to explain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石頭湯裡的石頭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4236449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baseline="0" dirty="0">
              <a:solidFill>
                <a:schemeClr val="tx1"/>
              </a:solidFill>
              <a:effectLst/>
              <a:latin typeface="+mn-lt"/>
              <a:ea typeface="+mn-ea"/>
              <a:cs typeface="+mn-cs"/>
            </a:endParaRPr>
          </a:p>
          <a:p>
            <a:pPr algn="r" rtl="1"/>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124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57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How to train?</a:t>
            </a:r>
            <a:r>
              <a:rPr lang="zh-TW" altLang="en-US" sz="1200" baseline="0" dirty="0">
                <a:solidFill>
                  <a:schemeClr val="tx1"/>
                </a:solidFill>
              </a:rPr>
              <a:t> </a:t>
            </a:r>
            <a:r>
              <a:rPr lang="en-US" altLang="zh-TW" sz="1200" baseline="0" dirty="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Ian J. Goodfellow goodfeli@iro.umontreal.ca David </a:t>
            </a:r>
            <a:r>
              <a:rPr lang="en-US" altLang="zh-TW" dirty="0" err="1"/>
              <a:t>Warde</a:t>
            </a:r>
            <a:r>
              <a:rPr lang="en-US" altLang="zh-TW" dirty="0"/>
              <a:t>-Farley wardefar@iro.umontreal.ca Mehdi Mirza mirzamom@iro.umontreal.ca Aaron </a:t>
            </a:r>
            <a:r>
              <a:rPr lang="en-US" altLang="zh-TW" dirty="0" err="1"/>
              <a:t>Courville</a:t>
            </a:r>
            <a:r>
              <a:rPr lang="en-US" altLang="zh-TW" dirty="0"/>
              <a:t> aaron.courville@umontreal.ca </a:t>
            </a:r>
            <a:r>
              <a:rPr lang="en-US" altLang="zh-TW" dirty="0" err="1"/>
              <a:t>Yoshua</a:t>
            </a:r>
            <a:r>
              <a:rPr lang="en-US" altLang="zh-TW" dirty="0"/>
              <a:t> </a:t>
            </a:r>
            <a:r>
              <a:rPr lang="en-US" altLang="zh-TW" dirty="0" err="1"/>
              <a:t>Bengio</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3B472-B66E-431C-811F-64FEA2AB6C5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75974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3,4,5</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20914F-BE26-43C4-8063-9E6C159BF45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597566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Theno</a:t>
            </a:r>
            <a:r>
              <a:rPr lang="en-US" altLang="zh-TW" dirty="0"/>
              <a:t>: </a:t>
            </a:r>
            <a:r>
              <a:rPr lang="en-US" altLang="zh-TW" dirty="0" err="1"/>
              <a:t>Universite</a:t>
            </a:r>
            <a:r>
              <a:rPr lang="en-US" altLang="zh-TW" dirty="0"/>
              <a:t> de </a:t>
            </a:r>
            <a:r>
              <a:rPr lang="en-US" altLang="zh-TW" dirty="0" err="1"/>
              <a:t>Montr</a:t>
            </a:r>
            <a:r>
              <a:rPr lang="en-US" altLang="zh-TW" dirty="0"/>
              <a:t> ´ </a:t>
            </a:r>
            <a:r>
              <a:rPr lang="en-US" altLang="zh-TW" dirty="0" err="1"/>
              <a:t>eal</a:t>
            </a:r>
            <a:endParaRPr lang="zh-TW" altLang="en-US" dirty="0"/>
          </a:p>
          <a:p>
            <a:r>
              <a:rPr lang="en-US" altLang="zh-TW" dirty="0" err="1"/>
              <a:t>Yoshua</a:t>
            </a:r>
            <a:r>
              <a:rPr lang="en-US" altLang="zh-TW" dirty="0"/>
              <a:t> </a:t>
            </a:r>
            <a:r>
              <a:rPr lang="en-US" altLang="zh-TW" dirty="0" err="1"/>
              <a:t>Bengio</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88651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Theno</a:t>
            </a:r>
            <a:r>
              <a:rPr lang="en-US" altLang="zh-TW" dirty="0"/>
              <a:t>: </a:t>
            </a:r>
            <a:r>
              <a:rPr lang="en-US" altLang="zh-TW" dirty="0" err="1"/>
              <a:t>Universite</a:t>
            </a:r>
            <a:r>
              <a:rPr lang="en-US" altLang="zh-TW" dirty="0"/>
              <a:t> de </a:t>
            </a:r>
            <a:r>
              <a:rPr lang="en-US" altLang="zh-TW" dirty="0" err="1"/>
              <a:t>Montr</a:t>
            </a:r>
            <a:r>
              <a:rPr lang="en-US" altLang="zh-TW" dirty="0"/>
              <a:t> ´ </a:t>
            </a:r>
            <a:r>
              <a:rPr lang="en-US" altLang="zh-TW" dirty="0" err="1"/>
              <a:t>eal</a:t>
            </a:r>
            <a:endParaRPr lang="zh-TW" altLang="en-US" dirty="0"/>
          </a:p>
          <a:p>
            <a:r>
              <a:rPr lang="en-US" altLang="zh-TW" dirty="0" err="1"/>
              <a:t>Yoshua</a:t>
            </a:r>
            <a:r>
              <a:rPr lang="en-US" altLang="zh-TW" dirty="0"/>
              <a:t> </a:t>
            </a:r>
            <a:r>
              <a:rPr lang="en-US" altLang="zh-TW" dirty="0" err="1"/>
              <a:t>Bengio</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301244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Theno</a:t>
            </a:r>
            <a:r>
              <a:rPr lang="en-US" altLang="zh-TW" dirty="0"/>
              <a:t>: </a:t>
            </a:r>
            <a:r>
              <a:rPr lang="en-US" altLang="zh-TW" dirty="0" err="1"/>
              <a:t>Universite</a:t>
            </a:r>
            <a:r>
              <a:rPr lang="en-US" altLang="zh-TW" dirty="0"/>
              <a:t> de </a:t>
            </a:r>
            <a:r>
              <a:rPr lang="en-US" altLang="zh-TW" dirty="0" err="1"/>
              <a:t>Montr</a:t>
            </a:r>
            <a:r>
              <a:rPr lang="en-US" altLang="zh-TW" dirty="0"/>
              <a:t> ´ </a:t>
            </a:r>
            <a:r>
              <a:rPr lang="en-US" altLang="zh-TW" dirty="0" err="1"/>
              <a:t>eal</a:t>
            </a:r>
            <a:endParaRPr lang="zh-TW" altLang="en-US" dirty="0"/>
          </a:p>
          <a:p>
            <a:r>
              <a:rPr lang="en-US" altLang="zh-TW" dirty="0" err="1"/>
              <a:t>Yoshua</a:t>
            </a:r>
            <a:r>
              <a:rPr lang="en-US" altLang="zh-TW" dirty="0"/>
              <a:t> </a:t>
            </a:r>
            <a:r>
              <a:rPr lang="en-US" altLang="zh-TW" dirty="0" err="1"/>
              <a:t>Bengio</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60839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2553538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44971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1399166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382116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271261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4057379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3778024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53578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1167933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1594133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1712707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701961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1567367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2790146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483385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6058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067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3164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4087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7909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3125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690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3232844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0744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8799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7298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93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2001131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214072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337989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26773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2179041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FC3785C-54C5-4D8B-B184-EB6FE456442F}" type="datetimeFigureOut">
              <a:rPr lang="zh-TW" altLang="en-US" smtClean="0"/>
              <a:t>2020/9/30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4225452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3785C-54C5-4D8B-B184-EB6FE456442F}" type="datetimeFigureOut">
              <a:rPr lang="zh-TW" altLang="en-US" smtClean="0"/>
              <a:t>2020/9/30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D6659-2584-4F41-9346-BD823C040088}" type="slidenum">
              <a:rPr lang="zh-TW" altLang="en-US" smtClean="0"/>
              <a:t>‹#›</a:t>
            </a:fld>
            <a:endParaRPr lang="zh-TW" altLang="en-US"/>
          </a:p>
        </p:txBody>
      </p:sp>
    </p:spTree>
    <p:extLst>
      <p:ext uri="{BB962C8B-B14F-4D97-AF65-F5344CB8AC3E}">
        <p14:creationId xmlns:p14="http://schemas.microsoft.com/office/powerpoint/2010/main" val="3574171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70CCE-1BF5-4C72-9E77-F5E7073E7D95}" type="datetimeFigureOut">
              <a:rPr lang="zh-TW" altLang="en-US" smtClean="0"/>
              <a:t>2020/9/30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4713F-140B-44C8-8ACE-3720C73DC764}" type="slidenum">
              <a:rPr lang="zh-TW" altLang="en-US" smtClean="0"/>
              <a:t>‹#›</a:t>
            </a:fld>
            <a:endParaRPr lang="zh-TW" altLang="en-US"/>
          </a:p>
        </p:txBody>
      </p:sp>
    </p:spTree>
    <p:extLst>
      <p:ext uri="{BB962C8B-B14F-4D97-AF65-F5344CB8AC3E}">
        <p14:creationId xmlns:p14="http://schemas.microsoft.com/office/powerpoint/2010/main" val="26994740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70806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7.bin"/><Relationship Id="rId21" Type="http://schemas.openxmlformats.org/officeDocument/2006/relationships/image" Target="../media/image951.png"/><Relationship Id="rId7" Type="http://schemas.openxmlformats.org/officeDocument/2006/relationships/oleObject" Target="../embeddings/oleObject9.bin"/><Relationship Id="rId2" Type="http://schemas.openxmlformats.org/officeDocument/2006/relationships/slideLayout" Target="../slideLayouts/slideLayout13.xml"/><Relationship Id="rId20" Type="http://schemas.openxmlformats.org/officeDocument/2006/relationships/image" Target="../media/image941.png"/><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8.bin"/><Relationship Id="rId10" Type="http://schemas.openxmlformats.org/officeDocument/2006/relationships/image" Target="../media/image19.wmf"/><Relationship Id="rId19" Type="http://schemas.openxmlformats.org/officeDocument/2006/relationships/image" Target="../media/image931.png"/><Relationship Id="rId4" Type="http://schemas.openxmlformats.org/officeDocument/2006/relationships/image" Target="../media/image13.wmf"/><Relationship Id="rId9" Type="http://schemas.openxmlformats.org/officeDocument/2006/relationships/oleObject" Target="../embeddings/oleObject10.bin"/><Relationship Id="rId22" Type="http://schemas.openxmlformats.org/officeDocument/2006/relationships/image" Target="../media/image96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1.bin"/><Relationship Id="rId21" Type="http://schemas.openxmlformats.org/officeDocument/2006/relationships/image" Target="../media/image951.png"/><Relationship Id="rId7" Type="http://schemas.openxmlformats.org/officeDocument/2006/relationships/oleObject" Target="../embeddings/oleObject13.bin"/><Relationship Id="rId2" Type="http://schemas.openxmlformats.org/officeDocument/2006/relationships/slideLayout" Target="../slideLayouts/slideLayout13.xml"/><Relationship Id="rId20" Type="http://schemas.openxmlformats.org/officeDocument/2006/relationships/image" Target="../media/image941.png"/><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12.bin"/><Relationship Id="rId10" Type="http://schemas.openxmlformats.org/officeDocument/2006/relationships/image" Target="../media/image19.wmf"/><Relationship Id="rId19" Type="http://schemas.openxmlformats.org/officeDocument/2006/relationships/image" Target="../media/image931.png"/><Relationship Id="rId4" Type="http://schemas.openxmlformats.org/officeDocument/2006/relationships/image" Target="../media/image13.wmf"/><Relationship Id="rId9" Type="http://schemas.openxmlformats.org/officeDocument/2006/relationships/oleObject" Target="../embeddings/oleObject14.bin"/><Relationship Id="rId22" Type="http://schemas.openxmlformats.org/officeDocument/2006/relationships/image" Target="../media/image961.png"/></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170.png"/></Relationships>
</file>

<file path=ppt/slides/_rels/slide13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3" Type="http://schemas.openxmlformats.org/officeDocument/2006/relationships/image" Target="../media/image382.png"/><Relationship Id="rId7" Type="http://schemas.openxmlformats.org/officeDocument/2006/relationships/image" Target="../media/image422.png"/><Relationship Id="rId12" Type="http://schemas.openxmlformats.org/officeDocument/2006/relationships/image" Target="../media/image471.png"/><Relationship Id="rId17" Type="http://schemas.openxmlformats.org/officeDocument/2006/relationships/image" Target="../media/image531.png"/><Relationship Id="rId2" Type="http://schemas.openxmlformats.org/officeDocument/2006/relationships/notesSlide" Target="../notesSlides/notesSlide37.xml"/><Relationship Id="rId16" Type="http://schemas.openxmlformats.org/officeDocument/2006/relationships/image" Target="../media/image522.png"/><Relationship Id="rId1" Type="http://schemas.openxmlformats.org/officeDocument/2006/relationships/slideLayout" Target="../slideLayouts/slideLayout24.xml"/><Relationship Id="rId6" Type="http://schemas.openxmlformats.org/officeDocument/2006/relationships/image" Target="../media/image412.png"/><Relationship Id="rId11" Type="http://schemas.openxmlformats.org/officeDocument/2006/relationships/image" Target="../media/image461.png"/><Relationship Id="rId5" Type="http://schemas.openxmlformats.org/officeDocument/2006/relationships/image" Target="../media/image402.png"/><Relationship Id="rId15" Type="http://schemas.openxmlformats.org/officeDocument/2006/relationships/image" Target="../media/image510.png"/><Relationship Id="rId10" Type="http://schemas.openxmlformats.org/officeDocument/2006/relationships/image" Target="../media/image450.png"/><Relationship Id="rId4" Type="http://schemas.openxmlformats.org/officeDocument/2006/relationships/image" Target="../media/image392.png"/><Relationship Id="rId9" Type="http://schemas.openxmlformats.org/officeDocument/2006/relationships/image" Target="../media/image440.png"/><Relationship Id="rId14" Type="http://schemas.openxmlformats.org/officeDocument/2006/relationships/image" Target="../media/image49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0.png"/><Relationship Id="rId20" Type="http://schemas.openxmlformats.org/officeDocument/2006/relationships/image" Target="../media/image941.png"/><Relationship Id="rId1" Type="http://schemas.openxmlformats.org/officeDocument/2006/relationships/slideLayout" Target="../slideLayouts/slideLayout13.xml"/><Relationship Id="rId24" Type="http://schemas.openxmlformats.org/officeDocument/2006/relationships/image" Target="../media/image54.png"/><Relationship Id="rId23" Type="http://schemas.openxmlformats.org/officeDocument/2006/relationships/image" Target="../media/image530.png"/><Relationship Id="rId19" Type="http://schemas.openxmlformats.org/officeDocument/2006/relationships/image" Target="../media/image931.png"/><Relationship Id="rId22" Type="http://schemas.openxmlformats.org/officeDocument/2006/relationships/image" Target="../media/image520.png"/></Relationships>
</file>

<file path=ppt/slides/_rels/slide1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scs.ryerson.ca/~aharley/vis/conv/"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1480.png"/><Relationship Id="rId18" Type="http://schemas.openxmlformats.org/officeDocument/2006/relationships/image" Target="../media/image1530.png"/><Relationship Id="rId3" Type="http://schemas.openxmlformats.org/officeDocument/2006/relationships/notesSlide" Target="../notesSlides/notesSlide5.xml"/><Relationship Id="rId7" Type="http://schemas.openxmlformats.org/officeDocument/2006/relationships/image" Target="../media/image14.wmf"/><Relationship Id="rId12" Type="http://schemas.openxmlformats.org/officeDocument/2006/relationships/image" Target="../media/image1470.png"/><Relationship Id="rId17" Type="http://schemas.openxmlformats.org/officeDocument/2006/relationships/image" Target="../media/image1520.png"/><Relationship Id="rId2" Type="http://schemas.openxmlformats.org/officeDocument/2006/relationships/slideLayout" Target="../slideLayouts/slideLayout13.xml"/><Relationship Id="rId16" Type="http://schemas.openxmlformats.org/officeDocument/2006/relationships/image" Target="../media/image1510.png"/><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1460.png"/><Relationship Id="rId5" Type="http://schemas.openxmlformats.org/officeDocument/2006/relationships/image" Target="../media/image13.wmf"/><Relationship Id="rId15" Type="http://schemas.openxmlformats.org/officeDocument/2006/relationships/image" Target="../media/image1500.png"/><Relationship Id="rId10" Type="http://schemas.openxmlformats.org/officeDocument/2006/relationships/image" Target="../media/image1450.png"/><Relationship Id="rId19" Type="http://schemas.openxmlformats.org/officeDocument/2006/relationships/image" Target="../media/image1560.png"/><Relationship Id="rId4" Type="http://schemas.openxmlformats.org/officeDocument/2006/relationships/oleObject" Target="../embeddings/oleObject15.bin"/><Relationship Id="rId9" Type="http://schemas.openxmlformats.org/officeDocument/2006/relationships/image" Target="../media/image1430.png"/><Relationship Id="rId14" Type="http://schemas.openxmlformats.org/officeDocument/2006/relationships/image" Target="../media/image1490.png"/></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oleObject" Target="../embeddings/oleObject20.bin"/><Relationship Id="rId3" Type="http://schemas.openxmlformats.org/officeDocument/2006/relationships/oleObject" Target="../embeddings/oleObject17.bin"/><Relationship Id="rId21" Type="http://schemas.openxmlformats.org/officeDocument/2006/relationships/image" Target="../media/image86.png"/><Relationship Id="rId34" Type="http://schemas.openxmlformats.org/officeDocument/2006/relationships/image" Target="../media/image91.png"/><Relationship Id="rId7" Type="http://schemas.openxmlformats.org/officeDocument/2006/relationships/oleObject" Target="../embeddings/oleObject18.bin"/><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24.wmf"/><Relationship Id="rId33" Type="http://schemas.openxmlformats.org/officeDocument/2006/relationships/image" Target="../media/image90.png"/><Relationship Id="rId2" Type="http://schemas.openxmlformats.org/officeDocument/2006/relationships/slideLayout" Target="../slideLayouts/slideLayout13.xml"/><Relationship Id="rId16" Type="http://schemas.openxmlformats.org/officeDocument/2006/relationships/image" Target="../media/image60.png"/><Relationship Id="rId20" Type="http://schemas.openxmlformats.org/officeDocument/2006/relationships/image" Target="../media/image85.png"/><Relationship Id="rId29" Type="http://schemas.openxmlformats.org/officeDocument/2006/relationships/image" Target="../media/image25.wmf"/><Relationship Id="rId1" Type="http://schemas.openxmlformats.org/officeDocument/2006/relationships/vmlDrawing" Target="../drawings/vmlDrawing6.vml"/><Relationship Id="rId6" Type="http://schemas.openxmlformats.org/officeDocument/2006/relationships/image" Target="../media/image13.wmf"/><Relationship Id="rId11" Type="http://schemas.openxmlformats.org/officeDocument/2006/relationships/image" Target="../media/image5500.png"/><Relationship Id="rId24" Type="http://schemas.openxmlformats.org/officeDocument/2006/relationships/oleObject" Target="../embeddings/oleObject1210.bin"/><Relationship Id="rId32" Type="http://schemas.openxmlformats.org/officeDocument/2006/relationships/image" Target="../media/image89.png"/><Relationship Id="rId37" Type="http://schemas.openxmlformats.org/officeDocument/2006/relationships/image" Target="../media/image98.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24.wmf"/><Relationship Id="rId28" Type="http://schemas.openxmlformats.org/officeDocument/2006/relationships/oleObject" Target="../embeddings/oleObject1220.bin"/><Relationship Id="rId36" Type="http://schemas.openxmlformats.org/officeDocument/2006/relationships/image" Target="../media/image97.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22.wmf"/><Relationship Id="rId9" Type="http://schemas.openxmlformats.org/officeDocument/2006/relationships/oleObject" Target="../embeddings/oleObject1200.bin"/><Relationship Id="rId14" Type="http://schemas.openxmlformats.org/officeDocument/2006/relationships/image" Target="../media/image58.png"/><Relationship Id="rId22" Type="http://schemas.openxmlformats.org/officeDocument/2006/relationships/oleObject" Target="../embeddings/oleObject19.bin"/><Relationship Id="rId27" Type="http://schemas.openxmlformats.org/officeDocument/2006/relationships/image" Target="../media/image25.wmf"/><Relationship Id="rId30" Type="http://schemas.openxmlformats.org/officeDocument/2006/relationships/image" Target="../media/image87.png"/><Relationship Id="rId35" Type="http://schemas.openxmlformats.org/officeDocument/2006/relationships/image" Target="../media/image92.png"/></Relationships>
</file>

<file path=ppt/slides/_rels/slide17.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57.png"/><Relationship Id="rId18" Type="http://schemas.openxmlformats.org/officeDocument/2006/relationships/image" Target="../media/image100.png"/><Relationship Id="rId26" Type="http://schemas.openxmlformats.org/officeDocument/2006/relationships/oleObject" Target="../embeddings/oleObject24.bin"/><Relationship Id="rId3" Type="http://schemas.openxmlformats.org/officeDocument/2006/relationships/oleObject" Target="../embeddings/oleObject21.bin"/><Relationship Id="rId21" Type="http://schemas.openxmlformats.org/officeDocument/2006/relationships/image" Target="../media/image86.png"/><Relationship Id="rId34" Type="http://schemas.openxmlformats.org/officeDocument/2006/relationships/image" Target="../media/image91.png"/><Relationship Id="rId7" Type="http://schemas.openxmlformats.org/officeDocument/2006/relationships/oleObject" Target="../embeddings/oleObject22.bin"/><Relationship Id="rId12" Type="http://schemas.openxmlformats.org/officeDocument/2006/relationships/image" Target="../media/image56.png"/><Relationship Id="rId17" Type="http://schemas.openxmlformats.org/officeDocument/2006/relationships/image" Target="../media/image99.png"/><Relationship Id="rId25" Type="http://schemas.openxmlformats.org/officeDocument/2006/relationships/image" Target="../media/image24.wmf"/><Relationship Id="rId33" Type="http://schemas.openxmlformats.org/officeDocument/2006/relationships/image" Target="../media/image90.png"/><Relationship Id="rId2" Type="http://schemas.openxmlformats.org/officeDocument/2006/relationships/slideLayout" Target="../slideLayouts/slideLayout13.xml"/><Relationship Id="rId16" Type="http://schemas.openxmlformats.org/officeDocument/2006/relationships/image" Target="../media/image60.png"/><Relationship Id="rId20" Type="http://schemas.openxmlformats.org/officeDocument/2006/relationships/image" Target="../media/image85.png"/><Relationship Id="rId29" Type="http://schemas.openxmlformats.org/officeDocument/2006/relationships/image" Target="../media/image25.wmf"/><Relationship Id="rId1" Type="http://schemas.openxmlformats.org/officeDocument/2006/relationships/vmlDrawing" Target="../drawings/vmlDrawing7.vml"/><Relationship Id="rId6" Type="http://schemas.openxmlformats.org/officeDocument/2006/relationships/image" Target="../media/image13.wmf"/><Relationship Id="rId11" Type="http://schemas.openxmlformats.org/officeDocument/2006/relationships/image" Target="../media/image5500.png"/><Relationship Id="rId24" Type="http://schemas.openxmlformats.org/officeDocument/2006/relationships/oleObject" Target="../embeddings/oleObject1250.bin"/><Relationship Id="rId32" Type="http://schemas.openxmlformats.org/officeDocument/2006/relationships/image" Target="../media/image89.png"/><Relationship Id="rId37" Type="http://schemas.openxmlformats.org/officeDocument/2006/relationships/image" Target="../media/image101.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24.wmf"/><Relationship Id="rId28" Type="http://schemas.openxmlformats.org/officeDocument/2006/relationships/oleObject" Target="../embeddings/oleObject1260.bin"/><Relationship Id="rId36" Type="http://schemas.openxmlformats.org/officeDocument/2006/relationships/image" Target="../media/image97.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22.wmf"/><Relationship Id="rId9" Type="http://schemas.openxmlformats.org/officeDocument/2006/relationships/oleObject" Target="../embeddings/oleObject1240.bin"/><Relationship Id="rId14" Type="http://schemas.openxmlformats.org/officeDocument/2006/relationships/image" Target="../media/image58.png"/><Relationship Id="rId22" Type="http://schemas.openxmlformats.org/officeDocument/2006/relationships/oleObject" Target="../embeddings/oleObject23.bin"/><Relationship Id="rId27" Type="http://schemas.openxmlformats.org/officeDocument/2006/relationships/image" Target="../media/image25.wmf"/><Relationship Id="rId30" Type="http://schemas.openxmlformats.org/officeDocument/2006/relationships/image" Target="../media/image87.png"/><Relationship Id="rId35"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25.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slideLayout" Target="../slideLayouts/slideLayout13.xml"/><Relationship Id="rId16" Type="http://schemas.openxmlformats.org/officeDocument/2006/relationships/image" Target="../media/image74.png"/><Relationship Id="rId20" Type="http://schemas.openxmlformats.org/officeDocument/2006/relationships/image" Target="../media/image106.png"/><Relationship Id="rId1" Type="http://schemas.openxmlformats.org/officeDocument/2006/relationships/vmlDrawing" Target="../drawings/vmlDrawing8.vml"/><Relationship Id="rId6" Type="http://schemas.openxmlformats.org/officeDocument/2006/relationships/image" Target="../media/image14.wmf"/><Relationship Id="rId11" Type="http://schemas.openxmlformats.org/officeDocument/2006/relationships/image" Target="../media/image690.png"/><Relationship Id="rId5" Type="http://schemas.openxmlformats.org/officeDocument/2006/relationships/oleObject" Target="../embeddings/oleObject26.bin"/><Relationship Id="rId15" Type="http://schemas.openxmlformats.org/officeDocument/2006/relationships/image" Target="../media/image73.png"/><Relationship Id="rId23" Type="http://schemas.openxmlformats.org/officeDocument/2006/relationships/image" Target="../media/image109.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13.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2.xml.rels><?xml version="1.0" encoding="UTF-8" standalone="yes"?>
<Relationships xmlns="http://schemas.openxmlformats.org/package/2006/relationships"><Relationship Id="rId3" Type="http://schemas.openxmlformats.org/officeDocument/2006/relationships/hyperlink" Target="http://keras.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27.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slideLayout" Target="../slideLayouts/slideLayout13.xml"/><Relationship Id="rId16" Type="http://schemas.openxmlformats.org/officeDocument/2006/relationships/image" Target="../media/image74.png"/><Relationship Id="rId20" Type="http://schemas.openxmlformats.org/officeDocument/2006/relationships/image" Target="../media/image106.png"/><Relationship Id="rId1" Type="http://schemas.openxmlformats.org/officeDocument/2006/relationships/vmlDrawing" Target="../drawings/vmlDrawing9.vml"/><Relationship Id="rId6" Type="http://schemas.openxmlformats.org/officeDocument/2006/relationships/image" Target="../media/image14.wmf"/><Relationship Id="rId11" Type="http://schemas.openxmlformats.org/officeDocument/2006/relationships/image" Target="../media/image690.png"/><Relationship Id="rId5" Type="http://schemas.openxmlformats.org/officeDocument/2006/relationships/oleObject" Target="../embeddings/oleObject28.bin"/><Relationship Id="rId15" Type="http://schemas.openxmlformats.org/officeDocument/2006/relationships/image" Target="../media/image73.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13.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38.png"/><Relationship Id="rId12" Type="http://schemas.openxmlformats.org/officeDocument/2006/relationships/image" Target="../media/image22.png"/><Relationship Id="rId2" Type="http://schemas.openxmlformats.org/officeDocument/2006/relationships/notesSlide" Target="../notesSlides/notesSlide10.xml"/><Relationship Id="rId16"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20.png"/><Relationship Id="rId5" Type="http://schemas.openxmlformats.org/officeDocument/2006/relationships/image" Target="../media/image1180.png"/><Relationship Id="rId15" Type="http://schemas.openxmlformats.org/officeDocument/2006/relationships/image" Target="../media/image240.png"/><Relationship Id="rId10" Type="http://schemas.openxmlformats.org/officeDocument/2006/relationships/image" Target="../media/image41.png"/><Relationship Id="rId4" Type="http://schemas.openxmlformats.org/officeDocument/2006/relationships/image" Target="../media/image160.png"/><Relationship Id="rId9" Type="http://schemas.openxmlformats.org/officeDocument/2006/relationships/image" Target="../media/image40.pn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270.png"/><Relationship Id="rId5" Type="http://schemas.openxmlformats.org/officeDocument/2006/relationships/image" Target="../media/image260.png"/><Relationship Id="rId10" Type="http://schemas.openxmlformats.org/officeDocument/2006/relationships/image" Target="../media/image268.png"/><Relationship Id="rId4" Type="http://schemas.openxmlformats.org/officeDocument/2006/relationships/image" Target="../media/image250.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20.png"/><Relationship Id="rId3" Type="http://schemas.openxmlformats.org/officeDocument/2006/relationships/notesSlide" Target="../notesSlides/notesSlide13.xml"/><Relationship Id="rId7" Type="http://schemas.openxmlformats.org/officeDocument/2006/relationships/image" Target="../media/image13.wmf"/><Relationship Id="rId12" Type="http://schemas.openxmlformats.org/officeDocument/2006/relationships/image" Target="../media/image41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9.bin"/><Relationship Id="rId11" Type="http://schemas.openxmlformats.org/officeDocument/2006/relationships/image" Target="../media/image15.wmf"/><Relationship Id="rId5" Type="http://schemas.openxmlformats.org/officeDocument/2006/relationships/image" Target="../media/image400.png"/><Relationship Id="rId10" Type="http://schemas.openxmlformats.org/officeDocument/2006/relationships/oleObject" Target="../embeddings/oleObject31.bin"/><Relationship Id="rId4" Type="http://schemas.openxmlformats.org/officeDocument/2006/relationships/image" Target="../media/image390.png"/><Relationship Id="rId9" Type="http://schemas.openxmlformats.org/officeDocument/2006/relationships/image" Target="../media/image14.wmf"/></Relationships>
</file>

<file path=ppt/slides/_rels/slide31.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51.png"/><Relationship Id="rId18" Type="http://schemas.openxmlformats.org/officeDocument/2006/relationships/image" Target="../media/image65.jpeg"/><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50.png"/><Relationship Id="rId17" Type="http://schemas.openxmlformats.org/officeDocument/2006/relationships/image" Target="../media/image64.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vmlDrawing" Target="../drawings/vmlDrawing11.vml"/><Relationship Id="rId6" Type="http://schemas.openxmlformats.org/officeDocument/2006/relationships/image" Target="../media/image14.wmf"/><Relationship Id="rId11" Type="http://schemas.openxmlformats.org/officeDocument/2006/relationships/image" Target="../media/image49.png"/><Relationship Id="rId5" Type="http://schemas.openxmlformats.org/officeDocument/2006/relationships/oleObject" Target="../embeddings/oleObject33.bin"/><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13.wmf"/><Relationship Id="rId9" Type="http://schemas.openxmlformats.org/officeDocument/2006/relationships/image" Target="../media/image47.png"/><Relationship Id="rId1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80.pn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image" Target="../media/image13.wmf"/><Relationship Id="rId4" Type="http://schemas.openxmlformats.org/officeDocument/2006/relationships/oleObject" Target="../embeddings/oleObject32.bin"/><Relationship Id="rId9" Type="http://schemas.openxmlformats.org/officeDocument/2006/relationships/image" Target="../media/image79.wmf"/></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0.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521.png"/></Relationships>
</file>

<file path=ppt/slides/_rels/slide6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1.png"/><Relationship Id="rId4" Type="http://schemas.openxmlformats.org/officeDocument/2006/relationships/image" Target="../media/image116.jpeg"/></Relationships>
</file>

<file path=ppt/slides/_rels/slide6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jp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6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310.png"/><Relationship Id="rId18" Type="http://schemas.openxmlformats.org/officeDocument/2006/relationships/image" Target="../media/image121.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300.png"/><Relationship Id="rId17" Type="http://schemas.openxmlformats.org/officeDocument/2006/relationships/image" Target="../media/image142.png"/><Relationship Id="rId2" Type="http://schemas.openxmlformats.org/officeDocument/2006/relationships/slideLayout" Target="../slideLayouts/slideLayout13.xml"/><Relationship Id="rId16" Type="http://schemas.openxmlformats.org/officeDocument/2006/relationships/image" Target="../media/image115.png"/><Relationship Id="rId20" Type="http://schemas.openxmlformats.org/officeDocument/2006/relationships/image" Target="../media/image16.png"/><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image" Target="../media/image1290.png"/><Relationship Id="rId5" Type="http://schemas.openxmlformats.org/officeDocument/2006/relationships/oleObject" Target="../embeddings/oleObject5.bin"/><Relationship Id="rId15" Type="http://schemas.openxmlformats.org/officeDocument/2006/relationships/image" Target="../media/image10.png"/><Relationship Id="rId10" Type="http://schemas.openxmlformats.org/officeDocument/2006/relationships/image" Target="../media/image1280.png"/><Relationship Id="rId19" Type="http://schemas.openxmlformats.org/officeDocument/2006/relationships/image" Target="../media/image13.png"/><Relationship Id="rId4" Type="http://schemas.openxmlformats.org/officeDocument/2006/relationships/image" Target="../media/image13.wmf"/><Relationship Id="rId9" Type="http://schemas.openxmlformats.org/officeDocument/2006/relationships/image" Target="../media/image1270.png"/><Relationship Id="rId14" Type="http://schemas.openxmlformats.org/officeDocument/2006/relationships/image" Target="../media/image1320.pn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endParaRPr lang="zh-TW"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8148" y="2170473"/>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deeplearning.net/software/theano/_static/theano_logo_allblue_200x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885" y="2644978"/>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keras.io/img/keras-logo-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6882" y="4595696"/>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2786134" y="5578778"/>
            <a:ext cx="1114192" cy="3780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keras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5" name="文字方塊 14"/>
          <p:cNvSpPr txBox="1"/>
          <p:nvPr/>
        </p:nvSpPr>
        <p:spPr>
          <a:xfrm>
            <a:off x="6048731" y="2355068"/>
            <a:ext cx="207446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Very flexible</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 name="文字方塊 15"/>
          <p:cNvSpPr txBox="1"/>
          <p:nvPr/>
        </p:nvSpPr>
        <p:spPr>
          <a:xfrm>
            <a:off x="6075576" y="2855814"/>
            <a:ext cx="207446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Need some effort to learn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7" name="文字方塊 16"/>
          <p:cNvSpPr txBox="1"/>
          <p:nvPr/>
        </p:nvSpPr>
        <p:spPr>
          <a:xfrm>
            <a:off x="4368774" y="4371849"/>
            <a:ext cx="321258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Easy to learn and use</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8" name="文字方塊 17"/>
          <p:cNvSpPr txBox="1"/>
          <p:nvPr/>
        </p:nvSpPr>
        <p:spPr>
          <a:xfrm>
            <a:off x="4794108" y="4809400"/>
            <a:ext cx="351032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(still have some flexibility)</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9" name="文字方塊 18"/>
          <p:cNvSpPr txBox="1"/>
          <p:nvPr/>
        </p:nvSpPr>
        <p:spPr>
          <a:xfrm>
            <a:off x="4368774" y="5251640"/>
            <a:ext cx="438003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You can modify it if you can write </a:t>
            </a: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TensorFlow</a:t>
            </a: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 or </a:t>
            </a: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Theano</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右大括弧 19"/>
          <p:cNvSpPr/>
          <p:nvPr/>
        </p:nvSpPr>
        <p:spPr>
          <a:xfrm rot="5400000">
            <a:off x="3002095" y="1629437"/>
            <a:ext cx="588208" cy="450805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1" name="文字方塊 20"/>
          <p:cNvSpPr txBox="1"/>
          <p:nvPr/>
        </p:nvSpPr>
        <p:spPr>
          <a:xfrm>
            <a:off x="628650" y="4536159"/>
            <a:ext cx="19789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Interface of </a:t>
            </a: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TensorFlow</a:t>
            </a: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 or </a:t>
            </a: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Theano</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2" name="文字方塊 21"/>
          <p:cNvSpPr txBox="1"/>
          <p:nvPr/>
        </p:nvSpPr>
        <p:spPr>
          <a:xfrm>
            <a:off x="2607575" y="2644978"/>
            <a:ext cx="94669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or</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762911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P spid="18" grpId="0"/>
      <p:bldP spid="19" grpId="0"/>
      <p:bldP spid="20" grpId="0" animBg="1"/>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5166"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5167"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 name="橢圓 13"/>
          <p:cNvSpPr/>
          <p:nvPr/>
        </p:nvSpPr>
        <p:spPr>
          <a:xfrm>
            <a:off x="2884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5168"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5169"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5282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4" name="橢圓 23"/>
          <p:cNvSpPr/>
          <p:nvPr/>
        </p:nvSpPr>
        <p:spPr>
          <a:xfrm>
            <a:off x="5321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cxnSp>
        <p:nvCxnSpPr>
          <p:cNvPr id="36" name="直線單箭頭接點 35"/>
          <p:cNvCxnSpPr>
            <a:stCxn id="65" idx="6"/>
            <a:endCxn id="24" idx="2"/>
          </p:cNvCxnSpPr>
          <p:nvPr/>
        </p:nvCxnSpPr>
        <p:spPr>
          <a:xfrm flipV="1">
            <a:off x="3448670" y="454013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3468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3451012" y="245700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3448670" y="245700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3451012" y="348245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3458827"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3458827"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1301564" y="348602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1324447" y="460897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856622" y="245700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856622" y="245700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895784" y="360633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895784" y="438490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874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cxnSp>
        <p:nvCxnSpPr>
          <p:cNvPr id="101" name="直線單箭頭接點 100"/>
          <p:cNvCxnSpPr>
            <a:stCxn id="8" idx="3"/>
            <a:endCxn id="14" idx="2"/>
          </p:cNvCxnSpPr>
          <p:nvPr/>
        </p:nvCxnSpPr>
        <p:spPr>
          <a:xfrm flipV="1">
            <a:off x="1324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1301564"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3448670" y="349856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3448670" y="245700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3464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3458827"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3468118"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922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3147047" y="437676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929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3154002" y="543816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5381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605967" y="435467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5337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561954" y="224711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3271873" y="4581583"/>
            <a:ext cx="5144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cs typeface="+mn-cs"/>
              </a:rPr>
              <a:t>0</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174" name="文字方塊 173"/>
          <p:cNvSpPr txBox="1"/>
          <p:nvPr/>
        </p:nvSpPr>
        <p:spPr>
          <a:xfrm>
            <a:off x="3264971" y="5679829"/>
            <a:ext cx="5144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cs typeface="+mn-cs"/>
              </a:rPr>
              <a:t>0</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175" name="文字方塊 174"/>
          <p:cNvSpPr txBox="1"/>
          <p:nvPr/>
        </p:nvSpPr>
        <p:spPr>
          <a:xfrm>
            <a:off x="5732988" y="1984462"/>
            <a:ext cx="5144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cs typeface="+mn-cs"/>
              </a:rPr>
              <a:t>0</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176" name="文字方塊 175"/>
          <p:cNvSpPr txBox="1"/>
          <p:nvPr/>
        </p:nvSpPr>
        <p:spPr>
          <a:xfrm>
            <a:off x="5742701" y="4010202"/>
            <a:ext cx="5144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cs typeface="+mn-cs"/>
              </a:rPr>
              <a:t>0</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grpSp>
        <p:nvGrpSpPr>
          <p:cNvPr id="76" name="群組 75"/>
          <p:cNvGrpSpPr/>
          <p:nvPr/>
        </p:nvGrpSpPr>
        <p:grpSpPr>
          <a:xfrm>
            <a:off x="6275254" y="19180"/>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66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第四层（类似第三层）</a:t>
            </a:r>
            <a:endParaRPr lang="en-US" altLang="zh-CN" sz="1800" b="1" dirty="0"/>
          </a:p>
          <a:p>
            <a:r>
              <a:rPr lang="zh-CN" altLang="en-US" sz="1800" dirty="0"/>
              <a:t>输入</a:t>
            </a:r>
            <a:r>
              <a:rPr lang="zh-CN" altLang="en-US" sz="1800" dirty="0">
                <a:sym typeface="Wingdings" panose="05000000000000000000" pitchFamily="2" charset="2"/>
              </a:rPr>
              <a:t>（</a:t>
            </a:r>
            <a:r>
              <a:rPr lang="en-US" altLang="zh-CN" sz="1800" dirty="0"/>
              <a:t>13+1+1)×(13+1+1)×192</a:t>
            </a:r>
          </a:p>
          <a:p>
            <a:r>
              <a:rPr lang="zh-CN" altLang="en-US" sz="1800" dirty="0"/>
              <a:t>卷积核：</a:t>
            </a:r>
            <a:r>
              <a:rPr lang="en-US" altLang="zh-CN" sz="1800" dirty="0"/>
              <a:t>192</a:t>
            </a:r>
            <a:r>
              <a:rPr lang="zh-CN" altLang="en-US" sz="1800" dirty="0"/>
              <a:t>个</a:t>
            </a:r>
            <a:r>
              <a:rPr lang="en-US" altLang="zh-CN" sz="1800" dirty="0"/>
              <a:t>3×3×192</a:t>
            </a:r>
            <a:r>
              <a:rPr lang="zh-CN" altLang="en-US" sz="1800" dirty="0"/>
              <a:t>，</a:t>
            </a:r>
            <a:endParaRPr lang="en-US" altLang="zh-CN" sz="1800" dirty="0"/>
          </a:p>
          <a:p>
            <a:r>
              <a:rPr lang="zh-CN" altLang="en-US" sz="1800" dirty="0"/>
              <a:t>步长：</a:t>
            </a:r>
            <a:r>
              <a:rPr lang="en-US" altLang="zh-CN" sz="1800" dirty="0"/>
              <a:t>1</a:t>
            </a:r>
          </a:p>
          <a:p>
            <a:r>
              <a:rPr lang="zh-CN" altLang="en-US" sz="1800" dirty="0"/>
              <a:t>特征图：</a:t>
            </a:r>
            <a:r>
              <a:rPr lang="en-US" altLang="zh-CN" sz="1800" dirty="0"/>
              <a:t>13×13×384</a:t>
            </a:r>
          </a:p>
          <a:p>
            <a:r>
              <a:rPr lang="en-US" altLang="zh-CN" sz="1800" dirty="0" err="1"/>
              <a:t>ReLU</a:t>
            </a:r>
            <a:endParaRPr lang="en-US" altLang="zh-CN" sz="1800" dirty="0"/>
          </a:p>
          <a:p>
            <a:endParaRPr lang="en-US" altLang="zh-CN" sz="1800" dirty="0"/>
          </a:p>
          <a:p>
            <a:r>
              <a:rPr lang="zh-CN" altLang="en-US" sz="1800" dirty="0"/>
              <a:t>输出： ：</a:t>
            </a:r>
            <a:r>
              <a:rPr lang="en-US" altLang="zh-CN" sz="1800" dirty="0"/>
              <a:t>2</a:t>
            </a:r>
            <a:r>
              <a:rPr lang="zh-CN" altLang="en-US" sz="1800" dirty="0"/>
              <a:t>组</a:t>
            </a:r>
            <a:r>
              <a:rPr lang="en-US" altLang="zh-CN" sz="1800" dirty="0"/>
              <a:t>13×13×192</a:t>
            </a: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static.oschina.net/uploads/space/2018/0312/011038_357B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87" y="1388046"/>
            <a:ext cx="4118859" cy="503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458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第五层</a:t>
            </a:r>
            <a:endParaRPr lang="en-US" altLang="zh-CN" sz="1800" b="1" dirty="0"/>
          </a:p>
          <a:p>
            <a:r>
              <a:rPr lang="zh-CN" altLang="en-US" sz="1800" dirty="0"/>
              <a:t>输入：</a:t>
            </a:r>
            <a:endParaRPr lang="en-US" altLang="zh-CN" sz="1800" dirty="0"/>
          </a:p>
          <a:p>
            <a:pPr marL="0" indent="0">
              <a:buNone/>
            </a:pPr>
            <a:r>
              <a:rPr lang="en-US" altLang="zh-CN" sz="1800" dirty="0"/>
              <a:t>            2</a:t>
            </a:r>
            <a:r>
              <a:rPr lang="zh-CN" altLang="en-US" sz="1800" dirty="0"/>
              <a:t>组 </a:t>
            </a:r>
            <a:r>
              <a:rPr lang="en-US" altLang="zh-CN" sz="1800" dirty="0"/>
              <a:t>(13+1+1)×(13+1+1)×192</a:t>
            </a:r>
          </a:p>
          <a:p>
            <a:r>
              <a:rPr lang="zh-CN" altLang="en-US" sz="1800" dirty="0"/>
              <a:t>卷积核：</a:t>
            </a:r>
            <a:r>
              <a:rPr lang="en-US" altLang="zh-CN" sz="1800" dirty="0"/>
              <a:t>2</a:t>
            </a:r>
            <a:r>
              <a:rPr lang="zh-CN" altLang="en-US" sz="1800" dirty="0"/>
              <a:t>组</a:t>
            </a:r>
            <a:r>
              <a:rPr lang="en-US" altLang="zh-CN" sz="1800" dirty="0"/>
              <a:t>128</a:t>
            </a:r>
            <a:r>
              <a:rPr lang="zh-CN" altLang="en-US" sz="1800" dirty="0"/>
              <a:t>个</a:t>
            </a:r>
            <a:r>
              <a:rPr lang="en-US" altLang="zh-CN" sz="1800" dirty="0"/>
              <a:t>3×3×192</a:t>
            </a:r>
            <a:r>
              <a:rPr lang="zh-CN" altLang="en-US" sz="1800" dirty="0"/>
              <a:t>，</a:t>
            </a:r>
            <a:endParaRPr lang="en-US" altLang="zh-CN" sz="1800" dirty="0"/>
          </a:p>
          <a:p>
            <a:r>
              <a:rPr lang="zh-CN" altLang="en-US" sz="1800" dirty="0"/>
              <a:t>步长：</a:t>
            </a:r>
            <a:r>
              <a:rPr lang="en-US" altLang="zh-CN" sz="1800" dirty="0"/>
              <a:t>1</a:t>
            </a:r>
          </a:p>
          <a:p>
            <a:r>
              <a:rPr lang="zh-CN" altLang="en-US" sz="1800" dirty="0"/>
              <a:t>特征图：</a:t>
            </a:r>
            <a:r>
              <a:rPr lang="en-US" altLang="zh-CN" sz="1800" dirty="0"/>
              <a:t>2</a:t>
            </a:r>
            <a:r>
              <a:rPr lang="zh-CN" altLang="en-US" sz="1800" dirty="0"/>
              <a:t>组</a:t>
            </a:r>
            <a:r>
              <a:rPr lang="en-US" altLang="zh-CN" sz="1800" dirty="0"/>
              <a:t>13×13×256</a:t>
            </a:r>
          </a:p>
          <a:p>
            <a:r>
              <a:rPr lang="en-US" altLang="zh-CN" sz="1800" dirty="0" err="1"/>
              <a:t>ReLU</a:t>
            </a:r>
            <a:endParaRPr lang="en-US" altLang="zh-CN" sz="1800" dirty="0"/>
          </a:p>
          <a:p>
            <a:r>
              <a:rPr lang="zh-CN" altLang="en-US" sz="1800" dirty="0"/>
              <a:t>池化：</a:t>
            </a:r>
            <a:r>
              <a:rPr lang="en-US" altLang="zh-CN" sz="1800" dirty="0"/>
              <a:t>3×3</a:t>
            </a:r>
            <a:r>
              <a:rPr lang="zh-CN" altLang="en-US" sz="1800" dirty="0"/>
              <a:t>，步长为</a:t>
            </a:r>
            <a:r>
              <a:rPr lang="en-US" altLang="zh-CN" sz="1800" dirty="0"/>
              <a:t>2</a:t>
            </a:r>
          </a:p>
          <a:p>
            <a:endParaRPr lang="en-US" altLang="zh-CN" sz="1800" dirty="0"/>
          </a:p>
          <a:p>
            <a:r>
              <a:rPr lang="zh-CN" altLang="en-US" sz="1800" dirty="0"/>
              <a:t>输出： ：两组</a:t>
            </a:r>
            <a:r>
              <a:rPr lang="en-US" altLang="zh-CN" sz="1800" dirty="0"/>
              <a:t>6×6×128</a:t>
            </a: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static.oschina.net/uploads/space/2018/0312/011038_357B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87" y="1388046"/>
            <a:ext cx="4118859" cy="503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58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第六层 </a:t>
            </a:r>
            <a:endParaRPr lang="en-US" altLang="zh-CN" sz="1800" b="1" dirty="0"/>
          </a:p>
          <a:p>
            <a:r>
              <a:rPr lang="zh-CN" altLang="en-US" sz="1800" dirty="0"/>
              <a:t>输入：</a:t>
            </a:r>
            <a:r>
              <a:rPr lang="en-US" altLang="zh-CN" sz="1800" dirty="0"/>
              <a:t>6×6×256</a:t>
            </a:r>
          </a:p>
          <a:p>
            <a:r>
              <a:rPr lang="en-US" altLang="zh-CN" sz="1800" dirty="0"/>
              <a:t>2</a:t>
            </a:r>
            <a:r>
              <a:rPr lang="zh-CN" altLang="en-US" sz="1800" dirty="0"/>
              <a:t>组 </a:t>
            </a:r>
            <a:r>
              <a:rPr lang="en-US" altLang="zh-CN" sz="1800" dirty="0"/>
              <a:t>(13+1+1)×(13+1+1)×192</a:t>
            </a:r>
          </a:p>
          <a:p>
            <a:r>
              <a:rPr lang="zh-CN" altLang="en-US" sz="1800" dirty="0"/>
              <a:t>卷积核：</a:t>
            </a:r>
            <a:r>
              <a:rPr lang="en-US" altLang="zh-CN" sz="1800" dirty="0"/>
              <a:t>4096</a:t>
            </a:r>
            <a:r>
              <a:rPr lang="zh-CN" altLang="en-US" sz="1800" dirty="0"/>
              <a:t>个</a:t>
            </a:r>
            <a:r>
              <a:rPr lang="en-US" altLang="zh-CN" sz="1800" dirty="0"/>
              <a:t>6×6×256</a:t>
            </a:r>
            <a:r>
              <a:rPr lang="zh-CN" altLang="en-US" sz="1800" dirty="0"/>
              <a:t>，</a:t>
            </a:r>
            <a:endParaRPr lang="en-US" altLang="zh-CN" sz="1800" dirty="0"/>
          </a:p>
          <a:p>
            <a:r>
              <a:rPr lang="zh-CN" altLang="en-US" sz="1800" dirty="0"/>
              <a:t>特征图：</a:t>
            </a:r>
            <a:r>
              <a:rPr lang="en-US" altLang="zh-CN" sz="1800" dirty="0"/>
              <a:t> 4096</a:t>
            </a:r>
          </a:p>
          <a:p>
            <a:r>
              <a:rPr lang="en-US" altLang="zh-CN" sz="1800" dirty="0" err="1"/>
              <a:t>ReLU</a:t>
            </a:r>
            <a:endParaRPr lang="en-US" altLang="zh-CN" sz="1800" dirty="0"/>
          </a:p>
          <a:p>
            <a:r>
              <a:rPr lang="en-US" altLang="zh-CN" sz="1800" dirty="0"/>
              <a:t>Dropout</a:t>
            </a:r>
          </a:p>
          <a:p>
            <a:r>
              <a:rPr lang="zh-CN" altLang="en-US" sz="1800" dirty="0"/>
              <a:t>输出： </a:t>
            </a:r>
            <a:r>
              <a:rPr lang="en-US" altLang="zh-CN" sz="1800" dirty="0"/>
              <a:t>4096</a:t>
            </a:r>
          </a:p>
          <a:p>
            <a:endParaRPr lang="en-US" altLang="zh-CN" sz="18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static.oschina.net/uploads/space/2018/0312/011153_r5E1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52" y="1329167"/>
            <a:ext cx="4048805" cy="457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58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第七层 </a:t>
            </a:r>
            <a:endParaRPr lang="en-US" altLang="zh-CN" sz="1800" b="1" dirty="0"/>
          </a:p>
          <a:p>
            <a:r>
              <a:rPr lang="zh-CN" altLang="en-US" sz="1800" dirty="0"/>
              <a:t>输入：</a:t>
            </a:r>
            <a:r>
              <a:rPr lang="en-US" altLang="zh-CN" sz="1800" dirty="0"/>
              <a:t>4096</a:t>
            </a:r>
          </a:p>
          <a:p>
            <a:r>
              <a:rPr lang="en-US" altLang="zh-CN" sz="1800" dirty="0" err="1"/>
              <a:t>ReLU</a:t>
            </a:r>
            <a:endParaRPr lang="en-US" altLang="zh-CN" sz="1800" dirty="0"/>
          </a:p>
          <a:p>
            <a:r>
              <a:rPr lang="en-US" altLang="zh-CN" sz="1800" dirty="0"/>
              <a:t>Dropout</a:t>
            </a:r>
          </a:p>
          <a:p>
            <a:r>
              <a:rPr lang="zh-CN" altLang="en-US" sz="1800" dirty="0"/>
              <a:t>输出： </a:t>
            </a:r>
            <a:r>
              <a:rPr lang="en-US" altLang="zh-CN" sz="1800" dirty="0"/>
              <a:t>4096</a:t>
            </a:r>
          </a:p>
          <a:p>
            <a:endParaRPr lang="en-US" altLang="zh-CN" sz="18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https://static.oschina.net/uploads/space/2018/0312/011217_vDS8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40" y="1673327"/>
            <a:ext cx="4247799" cy="478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167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第八层 （输出层）</a:t>
            </a:r>
            <a:endParaRPr lang="en-US" altLang="zh-CN" sz="1800" b="1" dirty="0"/>
          </a:p>
          <a:p>
            <a:r>
              <a:rPr lang="zh-CN" altLang="en-US" sz="1800" dirty="0"/>
              <a:t>输入：</a:t>
            </a:r>
            <a:r>
              <a:rPr lang="en-US" altLang="zh-CN" sz="1800" dirty="0"/>
              <a:t>4096</a:t>
            </a:r>
          </a:p>
          <a:p>
            <a:r>
              <a:rPr lang="en-US" altLang="zh-CN" sz="1800" dirty="0" err="1"/>
              <a:t>softmax</a:t>
            </a:r>
            <a:endParaRPr lang="en-US" altLang="zh-CN" sz="1800" dirty="0"/>
          </a:p>
          <a:p>
            <a:r>
              <a:rPr lang="zh-CN" altLang="en-US" sz="1800" dirty="0"/>
              <a:t>输出： </a:t>
            </a:r>
            <a:r>
              <a:rPr lang="en-US" altLang="zh-CN" sz="1800" dirty="0"/>
              <a:t>1000</a:t>
            </a:r>
          </a:p>
          <a:p>
            <a:endParaRPr lang="en-US" altLang="zh-CN" sz="18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s://static.oschina.net/uploads/space/2018/0312/011238_2uC4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57" y="1690689"/>
            <a:ext cx="4015634" cy="419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131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创新：</a:t>
            </a:r>
            <a:endParaRPr lang="en-US" altLang="zh-CN" sz="18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https://static.oschina.net/uploads/space/2018/0312/011252_WjZo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32" y="1214076"/>
            <a:ext cx="4238232" cy="5113271"/>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static.oschina.net/uploads/space/2018/0312/011312_5vuH_87635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122" y="2343430"/>
            <a:ext cx="4338452" cy="325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43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p:txBody>
          <a:bodyPr>
            <a:normAutofit fontScale="92500" lnSpcReduction="10000"/>
          </a:bodyPr>
          <a:lstStyle/>
          <a:p>
            <a:r>
              <a:rPr lang="en-US" altLang="zh-CN" i="1" dirty="0"/>
              <a:t>Very Deep Convolutional Networks For Large Scale Image Recognition - Karen </a:t>
            </a:r>
            <a:r>
              <a:rPr lang="en-US" altLang="zh-CN" i="1" dirty="0" err="1"/>
              <a:t>Simonyan</a:t>
            </a:r>
            <a:r>
              <a:rPr lang="en-US" altLang="zh-CN" i="1" dirty="0"/>
              <a:t> and </a:t>
            </a:r>
            <a:r>
              <a:rPr lang="en-US" altLang="zh-CN" i="1" dirty="0">
                <a:solidFill>
                  <a:srgbClr val="FF0000"/>
                </a:solidFill>
              </a:rPr>
              <a:t>Andrew Zisserman</a:t>
            </a:r>
            <a:r>
              <a:rPr lang="en-US" altLang="zh-CN" i="1" dirty="0"/>
              <a:t>; 2015</a:t>
            </a:r>
          </a:p>
          <a:p>
            <a:endParaRPr lang="en-US" altLang="zh-CN" i="1" dirty="0"/>
          </a:p>
          <a:p>
            <a:pPr>
              <a:lnSpc>
                <a:spcPct val="120000"/>
              </a:lnSpc>
            </a:pPr>
            <a:r>
              <a:rPr lang="en-US" altLang="zh-CN" dirty="0"/>
              <a:t>ILSVRC2014</a:t>
            </a:r>
            <a:r>
              <a:rPr lang="zh-CN" altLang="en-US" dirty="0"/>
              <a:t>第二名（第一名是</a:t>
            </a:r>
            <a:r>
              <a:rPr lang="en-US" altLang="zh-CN" dirty="0" err="1"/>
              <a:t>GoogLeNet</a:t>
            </a:r>
            <a:r>
              <a:rPr lang="zh-CN" altLang="en-US" dirty="0"/>
              <a:t>）和定位项目的第一名</a:t>
            </a:r>
            <a:endParaRPr lang="en-US" altLang="zh-CN" dirty="0"/>
          </a:p>
          <a:p>
            <a:endParaRPr lang="en-US" altLang="zh-CN" dirty="0"/>
          </a:p>
          <a:p>
            <a:r>
              <a:rPr lang="en-US" altLang="zh-CN" dirty="0"/>
              <a:t>6~19</a:t>
            </a:r>
            <a:r>
              <a:rPr lang="zh-CN" altLang="en-US" dirty="0"/>
              <a:t>层深的卷积神经网络</a:t>
            </a:r>
            <a:endParaRPr lang="en-US" altLang="zh-CN" dirty="0"/>
          </a:p>
          <a:p>
            <a:endParaRPr lang="en-US" altLang="zh-CN" dirty="0"/>
          </a:p>
          <a:p>
            <a:r>
              <a:rPr lang="en-US" altLang="zh-CN" sz="3200" dirty="0"/>
              <a:t>140 million parameters</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spTree>
    <p:extLst>
      <p:ext uri="{BB962C8B-B14F-4D97-AF65-F5344CB8AC3E}">
        <p14:creationId xmlns:p14="http://schemas.microsoft.com/office/powerpoint/2010/main" val="1288401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860612" y="4741049"/>
            <a:ext cx="7654738" cy="1435914"/>
          </a:xfrm>
        </p:spPr>
        <p:txBody>
          <a:bodyPr>
            <a:normAutofit/>
          </a:bodyPr>
          <a:lstStyle/>
          <a:p>
            <a:endParaRPr lang="en-US" altLang="zh-CN" i="1" dirty="0"/>
          </a:p>
          <a:p>
            <a:pPr marL="0" indent="0">
              <a:buNone/>
            </a:pPr>
            <a:r>
              <a:rPr lang="en-US" altLang="zh-CN" sz="1900" dirty="0"/>
              <a:t>5</a:t>
            </a:r>
            <a:r>
              <a:rPr lang="zh-CN" altLang="en-US" sz="1900" dirty="0"/>
              <a:t>层卷积层、</a:t>
            </a:r>
            <a:r>
              <a:rPr lang="en-US" altLang="zh-CN" sz="1900" dirty="0"/>
              <a:t>3</a:t>
            </a:r>
            <a:r>
              <a:rPr lang="zh-CN" altLang="en-US" sz="1900" dirty="0"/>
              <a:t>层全连接层、</a:t>
            </a:r>
            <a:r>
              <a:rPr lang="en-US" altLang="zh-CN" sz="1900" dirty="0" err="1"/>
              <a:t>softmax</a:t>
            </a:r>
            <a:r>
              <a:rPr lang="zh-CN" altLang="en-US" sz="1900" dirty="0"/>
              <a:t>输出层构成，层与层之间使用</a:t>
            </a:r>
            <a:r>
              <a:rPr lang="en-US" altLang="zh-CN" sz="1900" dirty="0"/>
              <a:t>max-pooling</a:t>
            </a:r>
            <a:r>
              <a:rPr lang="zh-CN" altLang="en-US" sz="1900" dirty="0"/>
              <a:t>（最大化池）分开，所有隐层的激活单元都采用</a:t>
            </a:r>
            <a:r>
              <a:rPr lang="en-US" altLang="zh-CN" sz="1900" dirty="0" err="1"/>
              <a:t>ReLU</a:t>
            </a:r>
            <a:r>
              <a:rPr lang="zh-CN" altLang="en-US" sz="1900" dirty="0"/>
              <a:t>函数</a:t>
            </a:r>
            <a:endParaRPr lang="en-US" altLang="zh-CN" sz="19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0962" name="Picture 2" descr="https://static.oschina.net/uploads/space/2018/0314/022939_Pl12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16" y="1475521"/>
            <a:ext cx="783582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073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860612" y="3258030"/>
            <a:ext cx="7654738" cy="2918933"/>
          </a:xfrm>
        </p:spPr>
        <p:txBody>
          <a:bodyPr>
            <a:normAutofit/>
          </a:bodyPr>
          <a:lstStyle/>
          <a:p>
            <a:endParaRPr lang="en-US" altLang="zh-CN" i="1" dirty="0"/>
          </a:p>
          <a:p>
            <a:pPr marL="0" indent="0">
              <a:buNone/>
            </a:pPr>
            <a:r>
              <a:rPr lang="zh-CN" altLang="en-US" sz="1800" dirty="0"/>
              <a:t>（</a:t>
            </a:r>
            <a:r>
              <a:rPr lang="en-US" altLang="zh-CN" sz="1800" dirty="0"/>
              <a:t>1</a:t>
            </a:r>
            <a:r>
              <a:rPr lang="zh-CN" altLang="en-US" sz="1800" dirty="0"/>
              <a:t>）</a:t>
            </a:r>
            <a:r>
              <a:rPr lang="zh-CN" altLang="en-US" sz="1800" dirty="0">
                <a:solidFill>
                  <a:srgbClr val="FF0000"/>
                </a:solidFill>
              </a:rPr>
              <a:t>结构简洁</a:t>
            </a:r>
            <a:r>
              <a:rPr lang="zh-CN" altLang="en-US" sz="1800" dirty="0"/>
              <a:t>：</a:t>
            </a:r>
            <a:r>
              <a:rPr lang="en-US" altLang="zh-CN" sz="1800" dirty="0"/>
              <a:t>5</a:t>
            </a:r>
            <a:r>
              <a:rPr lang="zh-CN" altLang="en-US" sz="1800" dirty="0"/>
              <a:t>层卷积层、</a:t>
            </a:r>
            <a:r>
              <a:rPr lang="en-US" altLang="zh-CN" sz="1800" dirty="0"/>
              <a:t>3</a:t>
            </a:r>
            <a:r>
              <a:rPr lang="zh-CN" altLang="en-US" sz="1800" dirty="0"/>
              <a:t>层全连接层、</a:t>
            </a:r>
            <a:r>
              <a:rPr lang="en-US" altLang="zh-CN" sz="1800" dirty="0" err="1"/>
              <a:t>softmax</a:t>
            </a:r>
            <a:r>
              <a:rPr lang="zh-CN" altLang="en-US" sz="1800" dirty="0"/>
              <a:t>输出层构成，层与层之间使用</a:t>
            </a:r>
            <a:r>
              <a:rPr lang="en-US" altLang="zh-CN" sz="1800" dirty="0"/>
              <a:t>max-pooling</a:t>
            </a:r>
            <a:r>
              <a:rPr lang="zh-CN" altLang="en-US" sz="1800" dirty="0"/>
              <a:t>（最大化池）分开，所有隐层的激活单元都采用</a:t>
            </a:r>
            <a:r>
              <a:rPr lang="en-US" altLang="zh-CN" sz="1800" dirty="0" err="1"/>
              <a:t>ReLU</a:t>
            </a:r>
            <a:r>
              <a:rPr lang="zh-CN" altLang="en-US" sz="1800" dirty="0"/>
              <a:t>函数</a:t>
            </a:r>
            <a:endParaRPr lang="en-US" altLang="zh-CN" sz="1800" dirty="0"/>
          </a:p>
          <a:p>
            <a:pPr marL="0" indent="0">
              <a:buNone/>
            </a:pPr>
            <a:r>
              <a:rPr lang="zh-CN" altLang="en-US" sz="1800" dirty="0"/>
              <a:t>（</a:t>
            </a:r>
            <a:r>
              <a:rPr lang="en-US" altLang="zh-CN" sz="1800" dirty="0"/>
              <a:t>2</a:t>
            </a:r>
            <a:r>
              <a:rPr lang="zh-CN" altLang="en-US" sz="1800" dirty="0"/>
              <a:t>）</a:t>
            </a:r>
            <a:r>
              <a:rPr lang="zh-CN" altLang="en-US" sz="1800" dirty="0">
                <a:solidFill>
                  <a:srgbClr val="FF0000"/>
                </a:solidFill>
              </a:rPr>
              <a:t>小卷积核和多卷积子层</a:t>
            </a:r>
            <a:r>
              <a:rPr lang="zh-CN" altLang="en-US" sz="1800" dirty="0"/>
              <a:t>：使用多个多层层小卷积核（</a:t>
            </a:r>
            <a:r>
              <a:rPr lang="en-US" altLang="zh-CN" sz="1800" dirty="0"/>
              <a:t>3x3</a:t>
            </a:r>
            <a:r>
              <a:rPr lang="zh-CN" altLang="en-US" sz="1800" dirty="0"/>
              <a:t>）的卷积层</a:t>
            </a:r>
            <a:endParaRPr lang="en-US" altLang="zh-CN" sz="1800" dirty="0"/>
          </a:p>
          <a:p>
            <a:pPr marL="0" indent="0">
              <a:buNone/>
            </a:pPr>
            <a:r>
              <a:rPr lang="zh-CN" altLang="en-US" sz="1800" dirty="0"/>
              <a:t>（</a:t>
            </a:r>
            <a:r>
              <a:rPr lang="en-US" altLang="zh-CN" sz="1800" dirty="0"/>
              <a:t>3</a:t>
            </a:r>
            <a:r>
              <a:rPr lang="zh-CN" altLang="en-US" sz="1800" dirty="0"/>
              <a:t>）</a:t>
            </a:r>
            <a:r>
              <a:rPr lang="zh-CN" altLang="en-US" sz="1800" dirty="0">
                <a:solidFill>
                  <a:srgbClr val="FF0000"/>
                </a:solidFill>
              </a:rPr>
              <a:t>池化核</a:t>
            </a:r>
            <a:r>
              <a:rPr lang="zh-CN" altLang="en-US" sz="1800" dirty="0"/>
              <a:t>：</a:t>
            </a:r>
            <a:r>
              <a:rPr lang="en-US" altLang="zh-CN" sz="1800" dirty="0"/>
              <a:t>2x2</a:t>
            </a:r>
          </a:p>
          <a:p>
            <a:pPr marL="0" indent="0">
              <a:buNone/>
            </a:pPr>
            <a:r>
              <a:rPr lang="zh-CN" altLang="en-US" sz="1800" dirty="0"/>
              <a:t>（</a:t>
            </a:r>
            <a:r>
              <a:rPr lang="en-US" altLang="zh-CN" sz="1800" dirty="0"/>
              <a:t>4</a:t>
            </a:r>
            <a:r>
              <a:rPr lang="zh-CN" altLang="en-US" sz="1800" dirty="0"/>
              <a:t>）</a:t>
            </a:r>
            <a:r>
              <a:rPr lang="zh-CN" altLang="en-US" sz="1800" dirty="0">
                <a:solidFill>
                  <a:srgbClr val="FF0000"/>
                </a:solidFill>
              </a:rPr>
              <a:t>通道数多</a:t>
            </a:r>
            <a:r>
              <a:rPr lang="zh-CN" altLang="en-US" sz="1800" dirty="0"/>
              <a:t>：第一层的通道数为</a:t>
            </a:r>
            <a:r>
              <a:rPr lang="en-US" altLang="zh-CN" sz="1800" dirty="0"/>
              <a:t>64</a:t>
            </a:r>
            <a:r>
              <a:rPr lang="zh-CN" altLang="en-US" sz="1800" dirty="0"/>
              <a:t>，后面每层都进行了翻倍，最多到</a:t>
            </a:r>
            <a:r>
              <a:rPr lang="en-US" altLang="zh-CN" sz="1800" dirty="0"/>
              <a:t>512</a:t>
            </a:r>
            <a:r>
              <a:rPr lang="zh-CN" altLang="en-US" sz="1800" dirty="0"/>
              <a:t>个通道</a:t>
            </a:r>
            <a:endParaRPr lang="en-US" altLang="zh-CN" sz="1800" dirty="0"/>
          </a:p>
          <a:p>
            <a:pPr marL="0" indent="0">
              <a:buNone/>
            </a:pPr>
            <a:endParaRPr lang="en-US" altLang="zh-CN" sz="19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0962" name="Picture 2" descr="https://static.oschina.net/uploads/space/2018/0314/022939_Pl12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16" y="1475522"/>
            <a:ext cx="7835820" cy="197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136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860612" y="3258030"/>
            <a:ext cx="7654738" cy="2918933"/>
          </a:xfrm>
        </p:spPr>
        <p:txBody>
          <a:bodyPr>
            <a:normAutofit/>
          </a:bodyPr>
          <a:lstStyle/>
          <a:p>
            <a:endParaRPr lang="en-US" altLang="zh-CN" i="1" dirty="0"/>
          </a:p>
          <a:p>
            <a:pPr marL="0" indent="0">
              <a:buNone/>
            </a:pPr>
            <a:r>
              <a:rPr lang="zh-CN" altLang="en-US" sz="1800" b="1" dirty="0"/>
              <a:t>（</a:t>
            </a:r>
            <a:r>
              <a:rPr lang="en-US" altLang="zh-CN" sz="1800" b="1" dirty="0"/>
              <a:t>5</a:t>
            </a:r>
            <a:r>
              <a:rPr lang="zh-CN" altLang="en-US" sz="1800" b="1" dirty="0"/>
              <a:t>）层数更深、特征图更宽</a:t>
            </a:r>
            <a:br>
              <a:rPr lang="zh-CN" altLang="en-US" sz="1800" dirty="0"/>
            </a:br>
            <a:r>
              <a:rPr lang="zh-CN" altLang="en-US" sz="1800" dirty="0"/>
              <a:t>卷积核扩大通道数、模型架构更深，控制计算量的增加规模</a:t>
            </a:r>
            <a:endParaRPr lang="en-US" altLang="zh-CN" sz="1800" dirty="0"/>
          </a:p>
          <a:p>
            <a:pPr marL="0" indent="0">
              <a:buNone/>
            </a:pPr>
            <a:r>
              <a:rPr lang="zh-CN" altLang="en-US" sz="1800" dirty="0"/>
              <a:t>（</a:t>
            </a:r>
            <a:r>
              <a:rPr lang="en-US" altLang="zh-CN" sz="1800" dirty="0"/>
              <a:t>6</a:t>
            </a:r>
            <a:r>
              <a:rPr lang="zh-CN" altLang="en-US" sz="1800" dirty="0"/>
              <a:t>）</a:t>
            </a:r>
            <a:r>
              <a:rPr lang="zh-CN" altLang="en-US" sz="1800" b="1" dirty="0"/>
              <a:t>全连接转卷积</a:t>
            </a:r>
            <a:endParaRPr lang="en-US" altLang="zh-CN" sz="1800" b="1" dirty="0"/>
          </a:p>
          <a:p>
            <a:pPr marL="0" indent="0">
              <a:buNone/>
            </a:pPr>
            <a:r>
              <a:rPr lang="zh-CN" altLang="en-US" sz="1800" dirty="0"/>
              <a:t>网络测试阶段将训练阶段的三个全连接替换为三个</a:t>
            </a:r>
            <a:r>
              <a:rPr lang="en-US" altLang="zh-CN" sz="1800" dirty="0"/>
              <a:t>1</a:t>
            </a:r>
            <a:r>
              <a:rPr lang="zh-CN" altLang="en-US" sz="1800" dirty="0"/>
              <a:t>*</a:t>
            </a:r>
            <a:r>
              <a:rPr lang="en-US" altLang="zh-CN" sz="1800" dirty="0"/>
              <a:t>1</a:t>
            </a:r>
            <a:r>
              <a:rPr lang="zh-CN" altLang="en-US" sz="1800" dirty="0"/>
              <a:t>的卷积层，可以接收任意宽或高为的输入图像</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0962" name="Picture 2" descr="https://static.oschina.net/uploads/space/2018/0314/022939_Pl12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16" y="1475522"/>
            <a:ext cx="7835820" cy="197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0" name="Object 12"/>
            <p:cNvGraphicFramePr>
              <a:graphicFrameLocks noChangeAspect="1"/>
            </p:cNvGraphicFramePr>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6190"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1" name="Object 12"/>
            <p:cNvGraphicFramePr>
              <a:graphicFrameLocks noChangeAspect="1"/>
            </p:cNvGraphicFramePr>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6191"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20" name="Object 12"/>
          <p:cNvGraphicFramePr>
            <a:graphicFrameLocks noChangeAspect="1"/>
          </p:cNvGraphicFramePr>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6192"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6193"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523925" y="1501737"/>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A Thinner linear network</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cxnSp>
        <p:nvCxnSpPr>
          <p:cNvPr id="6" name="直線接點 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1544169" y="4910176"/>
            <a:ext cx="2862430"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Do not have smaller gradients</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grpSp>
        <p:nvGrpSpPr>
          <p:cNvPr id="45" name="群組 44"/>
          <p:cNvGrpSpPr/>
          <p:nvPr/>
        </p:nvGrpSpPr>
        <p:grpSpPr>
          <a:xfrm>
            <a:off x="6275254" y="19180"/>
            <a:ext cx="2709950" cy="2809363"/>
            <a:chOff x="6200673" y="3815455"/>
            <a:chExt cx="2709950" cy="2809363"/>
          </a:xfrm>
        </p:grpSpPr>
        <p:cxnSp>
          <p:nvCxnSpPr>
            <p:cNvPr id="46" name="直線單箭頭接點 45"/>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p:cNvSpPr txBox="1"/>
                <p:nvPr/>
              </p:nvSpPr>
              <p:spPr>
                <a:xfrm>
                  <a:off x="8687357" y="5527718"/>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7313865" y="3815455"/>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4" name="直線接點 53"/>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7985942" y="4252893"/>
                  <a:ext cx="80246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01952" y="5321208"/>
                  <a:ext cx="81804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65187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860612" y="5355771"/>
            <a:ext cx="7654738" cy="821192"/>
          </a:xfrm>
        </p:spPr>
        <p:txBody>
          <a:bodyPr>
            <a:normAutofit/>
          </a:bodyPr>
          <a:lstStyle/>
          <a:p>
            <a:pPr marL="0" indent="0">
              <a:buNone/>
            </a:pPr>
            <a:r>
              <a:rPr lang="zh-CN" altLang="en-US" sz="1800" dirty="0"/>
              <a:t>三个全连接替换为三个</a:t>
            </a:r>
            <a:r>
              <a:rPr lang="en-US" altLang="zh-CN" sz="1800" dirty="0"/>
              <a:t>1</a:t>
            </a:r>
            <a:r>
              <a:rPr lang="zh-CN" altLang="en-US" sz="1800" dirty="0"/>
              <a:t>*</a:t>
            </a:r>
            <a:r>
              <a:rPr lang="en-US" altLang="zh-CN" sz="1800" dirty="0"/>
              <a:t>1</a:t>
            </a:r>
            <a:r>
              <a:rPr lang="zh-CN" altLang="en-US" sz="1800" dirty="0"/>
              <a:t>的卷积层，可以接收任意宽或高为的输入图像</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3010" name="Picture 2" descr="023015_rDZR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657" y="1338822"/>
            <a:ext cx="530542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587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6082" name="Picture 2" descr="https://static.oschina.net/uploads/space/2018/0314/023044_X49R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09" y="1214277"/>
            <a:ext cx="6208699" cy="6194148"/>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550807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860612" y="2604887"/>
            <a:ext cx="7654738" cy="4103273"/>
          </a:xfrm>
        </p:spPr>
        <p:txBody>
          <a:bodyPr>
            <a:normAutofit fontScale="85000" lnSpcReduction="10000"/>
          </a:bodyPr>
          <a:lstStyle/>
          <a:p>
            <a:pPr marL="0" indent="0">
              <a:lnSpc>
                <a:spcPct val="150000"/>
              </a:lnSpc>
              <a:buNone/>
            </a:pPr>
            <a:r>
              <a:rPr lang="en-US" altLang="zh-CN" sz="1800" dirty="0"/>
              <a:t>1</a:t>
            </a:r>
            <a:r>
              <a:rPr lang="zh-CN" altLang="en-US" sz="1800" dirty="0"/>
              <a:t>、输入</a:t>
            </a:r>
            <a:r>
              <a:rPr lang="en-US" altLang="zh-CN" sz="1800" dirty="0"/>
              <a:t>224x224x3</a:t>
            </a:r>
            <a:r>
              <a:rPr lang="zh-CN" altLang="en-US" sz="1800" dirty="0"/>
              <a:t>，</a:t>
            </a:r>
            <a:r>
              <a:rPr lang="en-US" altLang="zh-CN" sz="1800" dirty="0"/>
              <a:t>64</a:t>
            </a:r>
            <a:r>
              <a:rPr lang="zh-CN" altLang="en-US" sz="1800" dirty="0"/>
              <a:t>个</a:t>
            </a:r>
            <a:r>
              <a:rPr lang="en-US" altLang="zh-CN" sz="1800" dirty="0"/>
              <a:t>3x3</a:t>
            </a:r>
            <a:r>
              <a:rPr lang="zh-CN" altLang="en-US" sz="1800" dirty="0"/>
              <a:t>的卷积核作两次卷积</a:t>
            </a:r>
            <a:r>
              <a:rPr lang="en-US" altLang="zh-CN" sz="1800" dirty="0"/>
              <a:t>+</a:t>
            </a:r>
            <a:r>
              <a:rPr lang="en-US" altLang="zh-CN" sz="1800" dirty="0" err="1"/>
              <a:t>ReLU</a:t>
            </a:r>
            <a:r>
              <a:rPr lang="zh-CN" altLang="en-US" sz="1800" dirty="0"/>
              <a:t>，卷积后</a:t>
            </a:r>
            <a:r>
              <a:rPr lang="en-US" altLang="zh-CN" sz="1800" dirty="0"/>
              <a:t>224x224x64</a:t>
            </a:r>
            <a:br>
              <a:rPr lang="zh-CN" altLang="en-US" sz="1800" dirty="0"/>
            </a:br>
            <a:r>
              <a:rPr lang="en-US" altLang="zh-CN" sz="1800" dirty="0"/>
              <a:t>2</a:t>
            </a:r>
            <a:r>
              <a:rPr lang="zh-CN" altLang="en-US" sz="1800" dirty="0"/>
              <a:t>、作</a:t>
            </a:r>
            <a:r>
              <a:rPr lang="en-US" altLang="zh-CN" sz="1800" dirty="0"/>
              <a:t>max pooling</a:t>
            </a:r>
            <a:r>
              <a:rPr lang="zh-CN" altLang="en-US" sz="1800" dirty="0"/>
              <a:t>，池化单元</a:t>
            </a:r>
            <a:r>
              <a:rPr lang="en-US" altLang="zh-CN" sz="1800" dirty="0"/>
              <a:t>2x2</a:t>
            </a:r>
            <a:r>
              <a:rPr lang="zh-CN" altLang="en-US" sz="1800" dirty="0"/>
              <a:t>，池化后</a:t>
            </a:r>
            <a:r>
              <a:rPr lang="en-US" altLang="zh-CN" sz="1800" dirty="0"/>
              <a:t>112x112x64</a:t>
            </a:r>
            <a:br>
              <a:rPr lang="zh-CN" altLang="en-US" sz="1800" dirty="0"/>
            </a:br>
            <a:r>
              <a:rPr lang="en-US" altLang="zh-CN" sz="1800" dirty="0"/>
              <a:t>3</a:t>
            </a:r>
            <a:r>
              <a:rPr lang="zh-CN" altLang="en-US" sz="1800" dirty="0"/>
              <a:t>、</a:t>
            </a:r>
            <a:r>
              <a:rPr lang="en-US" altLang="zh-CN" sz="1800" dirty="0"/>
              <a:t>128</a:t>
            </a:r>
            <a:r>
              <a:rPr lang="zh-CN" altLang="en-US" sz="1800" dirty="0"/>
              <a:t>个</a:t>
            </a:r>
            <a:r>
              <a:rPr lang="en-US" altLang="zh-CN" sz="1800" dirty="0"/>
              <a:t>3x3</a:t>
            </a:r>
            <a:r>
              <a:rPr lang="zh-CN" altLang="en-US" sz="1800" dirty="0"/>
              <a:t>的卷积核作两次卷积</a:t>
            </a:r>
            <a:r>
              <a:rPr lang="en-US" altLang="zh-CN" sz="1800" dirty="0"/>
              <a:t>+</a:t>
            </a:r>
            <a:r>
              <a:rPr lang="en-US" altLang="zh-CN" sz="1800" dirty="0" err="1"/>
              <a:t>ReLU</a:t>
            </a:r>
            <a:r>
              <a:rPr lang="zh-CN" altLang="en-US" sz="1800" dirty="0"/>
              <a:t>，尺寸变为</a:t>
            </a:r>
            <a:r>
              <a:rPr lang="en-US" altLang="zh-CN" sz="1800" dirty="0"/>
              <a:t>112x112x128</a:t>
            </a:r>
            <a:br>
              <a:rPr lang="zh-CN" altLang="en-US" sz="1800" dirty="0"/>
            </a:br>
            <a:r>
              <a:rPr lang="en-US" altLang="zh-CN" sz="1800" dirty="0"/>
              <a:t>4</a:t>
            </a:r>
            <a:r>
              <a:rPr lang="zh-CN" altLang="en-US" sz="1800" dirty="0"/>
              <a:t>、作</a:t>
            </a:r>
            <a:r>
              <a:rPr lang="en-US" altLang="zh-CN" sz="1800" dirty="0"/>
              <a:t>2x2</a:t>
            </a:r>
            <a:r>
              <a:rPr lang="zh-CN" altLang="en-US" sz="1800" dirty="0"/>
              <a:t>的</a:t>
            </a:r>
            <a:r>
              <a:rPr lang="en-US" altLang="zh-CN" sz="1800" dirty="0"/>
              <a:t>max pooling</a:t>
            </a:r>
            <a:r>
              <a:rPr lang="zh-CN" altLang="en-US" sz="1800" dirty="0"/>
              <a:t>，尺寸为</a:t>
            </a:r>
            <a:r>
              <a:rPr lang="en-US" altLang="zh-CN" sz="1800" dirty="0"/>
              <a:t>56x56x128</a:t>
            </a:r>
            <a:br>
              <a:rPr lang="zh-CN" altLang="en-US" sz="1800" dirty="0"/>
            </a:br>
            <a:r>
              <a:rPr lang="en-US" altLang="zh-CN" sz="1800" dirty="0"/>
              <a:t>5</a:t>
            </a:r>
            <a:r>
              <a:rPr lang="zh-CN" altLang="en-US" sz="1800" dirty="0"/>
              <a:t>、经</a:t>
            </a:r>
            <a:r>
              <a:rPr lang="en-US" altLang="zh-CN" sz="1800" dirty="0"/>
              <a:t>256</a:t>
            </a:r>
            <a:r>
              <a:rPr lang="zh-CN" altLang="en-US" sz="1800" dirty="0"/>
              <a:t>个</a:t>
            </a:r>
            <a:r>
              <a:rPr lang="en-US" altLang="zh-CN" sz="1800" dirty="0"/>
              <a:t>3x3</a:t>
            </a:r>
            <a:r>
              <a:rPr lang="zh-CN" altLang="en-US" sz="1800" dirty="0"/>
              <a:t>的卷积核三次卷积</a:t>
            </a:r>
            <a:r>
              <a:rPr lang="en-US" altLang="zh-CN" sz="1800" dirty="0"/>
              <a:t>+</a:t>
            </a:r>
            <a:r>
              <a:rPr lang="en-US" altLang="zh-CN" sz="1800" dirty="0" err="1"/>
              <a:t>ReLU</a:t>
            </a:r>
            <a:r>
              <a:rPr lang="zh-CN" altLang="en-US" sz="1800" dirty="0"/>
              <a:t>，尺寸变为</a:t>
            </a:r>
            <a:r>
              <a:rPr lang="en-US" altLang="zh-CN" sz="1800" dirty="0"/>
              <a:t>56x56x256</a:t>
            </a:r>
            <a:br>
              <a:rPr lang="zh-CN" altLang="en-US" sz="1800" dirty="0"/>
            </a:br>
            <a:r>
              <a:rPr lang="en-US" altLang="zh-CN" sz="1800" dirty="0"/>
              <a:t>6</a:t>
            </a:r>
            <a:r>
              <a:rPr lang="zh-CN" altLang="en-US" sz="1800" dirty="0"/>
              <a:t>、作</a:t>
            </a:r>
            <a:r>
              <a:rPr lang="en-US" altLang="zh-CN" sz="1800" dirty="0"/>
              <a:t>2x2</a:t>
            </a:r>
            <a:r>
              <a:rPr lang="zh-CN" altLang="en-US" sz="1800" dirty="0"/>
              <a:t>的</a:t>
            </a:r>
            <a:r>
              <a:rPr lang="en-US" altLang="zh-CN" sz="1800" dirty="0"/>
              <a:t>max pooling</a:t>
            </a:r>
            <a:r>
              <a:rPr lang="zh-CN" altLang="en-US" sz="1800" dirty="0"/>
              <a:t>，尺寸为</a:t>
            </a:r>
            <a:r>
              <a:rPr lang="en-US" altLang="zh-CN" sz="1800" dirty="0"/>
              <a:t>28x28x256</a:t>
            </a:r>
            <a:br>
              <a:rPr lang="zh-CN" altLang="en-US" sz="1800" dirty="0"/>
            </a:br>
            <a:r>
              <a:rPr lang="en-US" altLang="zh-CN" sz="1800" dirty="0"/>
              <a:t>7</a:t>
            </a:r>
            <a:r>
              <a:rPr lang="zh-CN" altLang="en-US" sz="1800" dirty="0"/>
              <a:t>、经</a:t>
            </a:r>
            <a:r>
              <a:rPr lang="en-US" altLang="zh-CN" sz="1800" dirty="0"/>
              <a:t>512</a:t>
            </a:r>
            <a:r>
              <a:rPr lang="zh-CN" altLang="en-US" sz="1800" dirty="0"/>
              <a:t>个</a:t>
            </a:r>
            <a:r>
              <a:rPr lang="en-US" altLang="zh-CN" sz="1800" dirty="0"/>
              <a:t>3x3</a:t>
            </a:r>
            <a:r>
              <a:rPr lang="zh-CN" altLang="en-US" sz="1800" dirty="0"/>
              <a:t>的卷积核作三次卷积</a:t>
            </a:r>
            <a:r>
              <a:rPr lang="en-US" altLang="zh-CN" sz="1800" dirty="0"/>
              <a:t>+</a:t>
            </a:r>
            <a:r>
              <a:rPr lang="en-US" altLang="zh-CN" sz="1800" dirty="0" err="1"/>
              <a:t>ReLU</a:t>
            </a:r>
            <a:r>
              <a:rPr lang="zh-CN" altLang="en-US" sz="1800" dirty="0"/>
              <a:t>，尺寸为</a:t>
            </a:r>
            <a:r>
              <a:rPr lang="en-US" altLang="zh-CN" sz="1800" dirty="0"/>
              <a:t>28x28x512</a:t>
            </a:r>
            <a:br>
              <a:rPr lang="zh-CN" altLang="en-US" sz="1800" dirty="0"/>
            </a:br>
            <a:r>
              <a:rPr lang="en-US" altLang="zh-CN" sz="1800" dirty="0"/>
              <a:t>8</a:t>
            </a:r>
            <a:r>
              <a:rPr lang="zh-CN" altLang="en-US" sz="1800" dirty="0"/>
              <a:t>、作</a:t>
            </a:r>
            <a:r>
              <a:rPr lang="en-US" altLang="zh-CN" sz="1800" dirty="0"/>
              <a:t>2x2</a:t>
            </a:r>
            <a:r>
              <a:rPr lang="zh-CN" altLang="en-US" sz="1800" dirty="0"/>
              <a:t>的</a:t>
            </a:r>
            <a:r>
              <a:rPr lang="en-US" altLang="zh-CN" sz="1800" dirty="0"/>
              <a:t>max pooling</a:t>
            </a:r>
            <a:r>
              <a:rPr lang="zh-CN" altLang="en-US" sz="1800" dirty="0"/>
              <a:t>，尺寸为</a:t>
            </a:r>
            <a:r>
              <a:rPr lang="en-US" altLang="zh-CN" sz="1800" dirty="0"/>
              <a:t>14x14x512</a:t>
            </a:r>
            <a:br>
              <a:rPr lang="zh-CN" altLang="en-US" sz="1800" dirty="0"/>
            </a:br>
            <a:r>
              <a:rPr lang="en-US" altLang="zh-CN" sz="1800" dirty="0"/>
              <a:t>9</a:t>
            </a:r>
            <a:r>
              <a:rPr lang="zh-CN" altLang="en-US" sz="1800" dirty="0"/>
              <a:t>、经</a:t>
            </a:r>
            <a:r>
              <a:rPr lang="en-US" altLang="zh-CN" sz="1800" dirty="0"/>
              <a:t>512</a:t>
            </a:r>
            <a:r>
              <a:rPr lang="zh-CN" altLang="en-US" sz="1800" dirty="0"/>
              <a:t>个</a:t>
            </a:r>
            <a:r>
              <a:rPr lang="en-US" altLang="zh-CN" sz="1800" dirty="0"/>
              <a:t>3x3</a:t>
            </a:r>
            <a:r>
              <a:rPr lang="zh-CN" altLang="en-US" sz="1800" dirty="0"/>
              <a:t>的卷积核作三次卷积</a:t>
            </a:r>
            <a:r>
              <a:rPr lang="en-US" altLang="zh-CN" sz="1800" dirty="0"/>
              <a:t>+</a:t>
            </a:r>
            <a:r>
              <a:rPr lang="en-US" altLang="zh-CN" sz="1800" dirty="0" err="1"/>
              <a:t>ReLU</a:t>
            </a:r>
            <a:r>
              <a:rPr lang="zh-CN" altLang="en-US" sz="1800" dirty="0"/>
              <a:t>，尺寸变为</a:t>
            </a:r>
            <a:r>
              <a:rPr lang="en-US" altLang="zh-CN" sz="1800" dirty="0"/>
              <a:t>14x14x512</a:t>
            </a:r>
            <a:br>
              <a:rPr lang="zh-CN" altLang="en-US" sz="1800" dirty="0"/>
            </a:br>
            <a:r>
              <a:rPr lang="en-US" altLang="zh-CN" sz="1800" dirty="0"/>
              <a:t>10</a:t>
            </a:r>
            <a:r>
              <a:rPr lang="zh-CN" altLang="en-US" sz="1800" dirty="0"/>
              <a:t>、作</a:t>
            </a:r>
            <a:r>
              <a:rPr lang="en-US" altLang="zh-CN" sz="1800" dirty="0"/>
              <a:t>2x2</a:t>
            </a:r>
            <a:r>
              <a:rPr lang="zh-CN" altLang="en-US" sz="1800" dirty="0"/>
              <a:t>的</a:t>
            </a:r>
            <a:r>
              <a:rPr lang="en-US" altLang="zh-CN" sz="1800" dirty="0"/>
              <a:t>max pooling</a:t>
            </a:r>
            <a:r>
              <a:rPr lang="zh-CN" altLang="en-US" sz="1800" dirty="0"/>
              <a:t>，尺寸为</a:t>
            </a:r>
            <a:r>
              <a:rPr lang="en-US" altLang="zh-CN" sz="1800" dirty="0"/>
              <a:t>7x7x512</a:t>
            </a:r>
            <a:br>
              <a:rPr lang="zh-CN" altLang="en-US" sz="1800" dirty="0"/>
            </a:br>
            <a:r>
              <a:rPr lang="en-US" altLang="zh-CN" sz="1800" dirty="0"/>
              <a:t>11</a:t>
            </a:r>
            <a:r>
              <a:rPr lang="zh-CN" altLang="en-US" sz="1800" dirty="0"/>
              <a:t>、与两层</a:t>
            </a:r>
            <a:r>
              <a:rPr lang="en-US" altLang="zh-CN" sz="1800" dirty="0"/>
              <a:t>1x1x4096</a:t>
            </a:r>
            <a:r>
              <a:rPr lang="zh-CN" altLang="en-US" sz="1800" dirty="0"/>
              <a:t>，一层</a:t>
            </a:r>
            <a:r>
              <a:rPr lang="en-US" altLang="zh-CN" sz="1800" dirty="0"/>
              <a:t>1x1x1000</a:t>
            </a:r>
            <a:r>
              <a:rPr lang="zh-CN" altLang="en-US" sz="1800" dirty="0"/>
              <a:t>进行全连接</a:t>
            </a:r>
            <a:r>
              <a:rPr lang="en-US" altLang="zh-CN" sz="1800" dirty="0"/>
              <a:t>+</a:t>
            </a:r>
            <a:r>
              <a:rPr lang="en-US" altLang="zh-CN" sz="1800" dirty="0" err="1"/>
              <a:t>ReLU</a:t>
            </a:r>
            <a:r>
              <a:rPr lang="zh-CN" altLang="en-US" sz="1800" dirty="0"/>
              <a:t>（共三层）</a:t>
            </a:r>
            <a:br>
              <a:rPr lang="zh-CN" altLang="en-US" sz="1800" dirty="0"/>
            </a:br>
            <a:r>
              <a:rPr lang="en-US" altLang="zh-CN" sz="1800" dirty="0"/>
              <a:t>12</a:t>
            </a:r>
            <a:r>
              <a:rPr lang="zh-CN" altLang="en-US" sz="1800" dirty="0"/>
              <a:t>、通过</a:t>
            </a:r>
            <a:r>
              <a:rPr lang="en-US" altLang="zh-CN" sz="1800" dirty="0" err="1"/>
              <a:t>softmax</a:t>
            </a:r>
            <a:r>
              <a:rPr lang="zh-CN" altLang="en-US" sz="1800" dirty="0"/>
              <a:t>输出</a:t>
            </a:r>
            <a:r>
              <a:rPr lang="en-US" altLang="zh-CN" sz="1800" dirty="0"/>
              <a:t>1000</a:t>
            </a:r>
            <a:r>
              <a:rPr lang="zh-CN" altLang="en-US" sz="1800" dirty="0"/>
              <a:t>个预测结果</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0962" name="Picture 2" descr="https://static.oschina.net/uploads/space/2018/0314/022939_Pl12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2" y="1283234"/>
            <a:ext cx="7835820" cy="132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2035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VGGNet</a:t>
            </a:r>
            <a:endParaRPr lang="en-US" altLang="zh-CN" b="1" dirty="0"/>
          </a:p>
        </p:txBody>
      </p:sp>
      <p:sp>
        <p:nvSpPr>
          <p:cNvPr id="3" name="内容占位符 2"/>
          <p:cNvSpPr>
            <a:spLocks noGrp="1"/>
          </p:cNvSpPr>
          <p:nvPr>
            <p:ph idx="1"/>
          </p:nvPr>
        </p:nvSpPr>
        <p:spPr>
          <a:xfrm>
            <a:off x="444233" y="3696021"/>
            <a:ext cx="7654738" cy="2804672"/>
          </a:xfrm>
        </p:spPr>
        <p:txBody>
          <a:bodyPr>
            <a:normAutofit/>
          </a:bodyPr>
          <a:lstStyle/>
          <a:p>
            <a:pPr marL="0" indent="0">
              <a:lnSpc>
                <a:spcPct val="150000"/>
              </a:lnSpc>
              <a:buNone/>
            </a:pPr>
            <a:r>
              <a:rPr lang="en-US" altLang="zh-CN" sz="1800" b="1" dirty="0"/>
              <a:t>1</a:t>
            </a:r>
            <a:r>
              <a:rPr lang="zh-CN" altLang="en-US" sz="1800" b="1" dirty="0"/>
              <a:t>、通过增加深度能有效地提升性能；</a:t>
            </a:r>
            <a:br>
              <a:rPr lang="zh-CN" altLang="en-US" sz="1800" b="1" dirty="0"/>
            </a:br>
            <a:r>
              <a:rPr lang="en-US" altLang="zh-CN" sz="1800" b="1" dirty="0"/>
              <a:t>2</a:t>
            </a:r>
            <a:r>
              <a:rPr lang="zh-CN" altLang="en-US" sz="1800" b="1" dirty="0"/>
              <a:t>、最佳模型：</a:t>
            </a:r>
            <a:r>
              <a:rPr lang="en-US" altLang="zh-CN" sz="1800" b="1" dirty="0"/>
              <a:t>VGG16</a:t>
            </a:r>
            <a:r>
              <a:rPr lang="zh-CN" altLang="en-US" sz="1800" b="1" dirty="0"/>
              <a:t>，从头到尾只有</a:t>
            </a:r>
            <a:r>
              <a:rPr lang="en-US" altLang="zh-CN" sz="1800" b="1" dirty="0"/>
              <a:t>3x3</a:t>
            </a:r>
            <a:r>
              <a:rPr lang="zh-CN" altLang="en-US" sz="1800" b="1" dirty="0"/>
              <a:t>卷积与</a:t>
            </a:r>
            <a:r>
              <a:rPr lang="en-US" altLang="zh-CN" sz="1800" b="1" dirty="0"/>
              <a:t>2x2</a:t>
            </a:r>
            <a:r>
              <a:rPr lang="zh-CN" altLang="en-US" sz="1800" b="1" dirty="0"/>
              <a:t>池化，简洁优美；</a:t>
            </a:r>
            <a:br>
              <a:rPr lang="zh-CN" altLang="en-US" sz="1800" b="1" dirty="0"/>
            </a:br>
            <a:r>
              <a:rPr lang="en-US" altLang="zh-CN" sz="1800" b="1" dirty="0"/>
              <a:t>3</a:t>
            </a:r>
            <a:r>
              <a:rPr lang="zh-CN" altLang="en-US" sz="1800" b="1" dirty="0"/>
              <a:t>、卷积可代替全连接，可适应各种尺寸的图片</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199" y="0"/>
            <a:ext cx="2119801" cy="1338822"/>
          </a:xfrm>
          <a:prstGeom prst="rect">
            <a:avLst/>
          </a:prstGeom>
        </p:spPr>
      </p:pic>
      <p:pic>
        <p:nvPicPr>
          <p:cNvPr id="47108" name="Picture 4" descr="023135_0OwO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1393305"/>
            <a:ext cx="5305425" cy="24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43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GoogleNet</a:t>
            </a:r>
            <a:endParaRPr lang="en-US" altLang="zh-CN" b="1" dirty="0"/>
          </a:p>
        </p:txBody>
      </p:sp>
      <p:sp>
        <p:nvSpPr>
          <p:cNvPr id="3" name="内容占位符 2"/>
          <p:cNvSpPr>
            <a:spLocks noGrp="1"/>
          </p:cNvSpPr>
          <p:nvPr>
            <p:ph idx="1"/>
          </p:nvPr>
        </p:nvSpPr>
        <p:spPr/>
        <p:txBody>
          <a:bodyPr>
            <a:normAutofit/>
          </a:bodyPr>
          <a:lstStyle/>
          <a:p>
            <a:r>
              <a:rPr lang="en-US" altLang="zh-CN" i="1" dirty="0"/>
              <a:t>Going Deeper with Convolutions - Christian </a:t>
            </a:r>
            <a:r>
              <a:rPr lang="en-US" altLang="zh-CN" i="1" dirty="0" err="1"/>
              <a:t>Szegedy</a:t>
            </a:r>
            <a:r>
              <a:rPr lang="en-US" altLang="zh-CN" i="1" dirty="0"/>
              <a:t> et al.; 2015</a:t>
            </a:r>
          </a:p>
          <a:p>
            <a:endParaRPr lang="en-US" altLang="zh-CN" i="1" dirty="0"/>
          </a:p>
          <a:p>
            <a:pPr>
              <a:lnSpc>
                <a:spcPct val="120000"/>
              </a:lnSpc>
            </a:pPr>
            <a:r>
              <a:rPr lang="en-US" altLang="zh-CN" dirty="0"/>
              <a:t>ILSVRC2014</a:t>
            </a:r>
            <a:r>
              <a:rPr lang="zh-CN" altLang="en-US" dirty="0"/>
              <a:t>第一名</a:t>
            </a:r>
            <a:endParaRPr lang="en-US" altLang="zh-CN" dirty="0"/>
          </a:p>
          <a:p>
            <a:endParaRPr lang="en-US" altLang="zh-CN" dirty="0"/>
          </a:p>
          <a:p>
            <a:r>
              <a:rPr lang="en-US" altLang="zh-CN" dirty="0"/>
              <a:t>22</a:t>
            </a:r>
            <a:r>
              <a:rPr lang="zh-CN" altLang="en-US" dirty="0"/>
              <a:t>层</a:t>
            </a:r>
            <a:endParaRPr lang="en-US" altLang="zh-CN" dirty="0"/>
          </a:p>
          <a:p>
            <a:endParaRPr lang="en-US" altLang="zh-CN" dirty="0"/>
          </a:p>
          <a:p>
            <a:r>
              <a:rPr lang="en-US" altLang="zh-CN" sz="3200" dirty="0"/>
              <a:t>500</a:t>
            </a:r>
            <a:r>
              <a:rPr lang="zh-CN" altLang="en-US" sz="3200" dirty="0"/>
              <a:t>万参数，约为</a:t>
            </a:r>
            <a:r>
              <a:rPr lang="en-US" altLang="zh-CN" sz="3200" dirty="0"/>
              <a:t>VGG</a:t>
            </a:r>
            <a:r>
              <a:rPr lang="zh-CN" altLang="en-US" sz="3200" dirty="0"/>
              <a:t>三分之一</a:t>
            </a:r>
            <a:endParaRPr lang="en-US" altLang="zh-CN" sz="3200" dirty="0"/>
          </a:p>
        </p:txBody>
      </p:sp>
    </p:spTree>
    <p:extLst>
      <p:ext uri="{BB962C8B-B14F-4D97-AF65-F5344CB8AC3E}">
        <p14:creationId xmlns:p14="http://schemas.microsoft.com/office/powerpoint/2010/main" val="284190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362200" y="1371600"/>
            <a:ext cx="6705600" cy="4754563"/>
          </a:xfrm>
        </p:spPr>
        <p:txBody>
          <a:bodyPr>
            <a:noAutofit/>
          </a:bodyPr>
          <a:lstStyle/>
          <a:p>
            <a:pPr>
              <a:lnSpc>
                <a:spcPct val="120000"/>
              </a:lnSpc>
            </a:pPr>
            <a:r>
              <a:rPr lang="en-US" sz="2600" dirty="0"/>
              <a:t>22 layers</a:t>
            </a:r>
          </a:p>
          <a:p>
            <a:pPr>
              <a:lnSpc>
                <a:spcPct val="120000"/>
              </a:lnSpc>
            </a:pPr>
            <a:r>
              <a:rPr lang="en-US" sz="2600" dirty="0"/>
              <a:t>Efficient </a:t>
            </a:r>
            <a:r>
              <a:rPr lang="en-US" sz="2600" b="1" dirty="0"/>
              <a:t>“Inception” module </a:t>
            </a:r>
          </a:p>
          <a:p>
            <a:pPr>
              <a:lnSpc>
                <a:spcPct val="120000"/>
              </a:lnSpc>
            </a:pPr>
            <a:r>
              <a:rPr lang="en-US" sz="2600" dirty="0"/>
              <a:t>No FC layers</a:t>
            </a:r>
          </a:p>
          <a:p>
            <a:pPr>
              <a:lnSpc>
                <a:spcPct val="120000"/>
              </a:lnSpc>
            </a:pPr>
            <a:r>
              <a:rPr lang="en-US" sz="2600" dirty="0"/>
              <a:t>Only 5 million parameters!</a:t>
            </a:r>
          </a:p>
          <a:p>
            <a:pPr>
              <a:lnSpc>
                <a:spcPct val="120000"/>
              </a:lnSpc>
            </a:pPr>
            <a:r>
              <a:rPr lang="en-US" sz="2600" dirty="0"/>
              <a:t>ILSVRC’14 classification winner (6.7% top 5 error)</a:t>
            </a:r>
          </a:p>
          <a:p>
            <a:endParaRPr lang="en-US" sz="2600" dirty="0"/>
          </a:p>
          <a:p>
            <a:pPr lvl="1">
              <a:buFontTx/>
              <a:buChar char="-"/>
            </a:pPr>
            <a:endParaRPr lang="en-US" sz="2600" dirty="0"/>
          </a:p>
          <a:p>
            <a:pPr>
              <a:buFontTx/>
              <a:buChar char="-"/>
            </a:pPr>
            <a:endParaRPr lang="en-US" sz="2600" dirty="0"/>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379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GoogleNet</a:t>
            </a:r>
            <a:r>
              <a:rPr lang="en-US" altLang="zh-CN" b="1" dirty="0"/>
              <a:t>-Inception</a:t>
            </a:r>
          </a:p>
        </p:txBody>
      </p:sp>
      <p:sp>
        <p:nvSpPr>
          <p:cNvPr id="3" name="内容占位符 2"/>
          <p:cNvSpPr>
            <a:spLocks noGrp="1"/>
          </p:cNvSpPr>
          <p:nvPr>
            <p:ph idx="1"/>
          </p:nvPr>
        </p:nvSpPr>
        <p:spPr>
          <a:xfrm>
            <a:off x="628650" y="4280007"/>
            <a:ext cx="7886700" cy="2143845"/>
          </a:xfrm>
        </p:spPr>
        <p:txBody>
          <a:bodyPr>
            <a:normAutofit/>
          </a:bodyPr>
          <a:lstStyle/>
          <a:p>
            <a:r>
              <a:rPr lang="en-US" altLang="zh-CN" i="1" dirty="0"/>
              <a:t>Inception V1</a:t>
            </a:r>
          </a:p>
          <a:p>
            <a:pPr marL="0" indent="0">
              <a:buNone/>
            </a:pPr>
            <a:r>
              <a:rPr lang="zh-CN" altLang="en-US" sz="1800" dirty="0"/>
              <a:t>（</a:t>
            </a:r>
            <a:r>
              <a:rPr lang="en-US" altLang="zh-CN" sz="1800" dirty="0"/>
              <a:t>1</a:t>
            </a:r>
            <a:r>
              <a:rPr lang="zh-CN" altLang="en-US" sz="1800" dirty="0"/>
              <a:t>）多尺度的卷积核，池化，</a:t>
            </a:r>
            <a:r>
              <a:rPr lang="en-US" altLang="zh-CN" sz="1800" dirty="0"/>
              <a:t>1</a:t>
            </a:r>
            <a:r>
              <a:rPr lang="zh-CN" altLang="en-US" sz="1800" dirty="0"/>
              <a:t>*</a:t>
            </a:r>
            <a:r>
              <a:rPr lang="en-US" altLang="zh-CN" sz="1800" dirty="0"/>
              <a:t>1</a:t>
            </a:r>
            <a:r>
              <a:rPr lang="zh-CN" altLang="en-US" sz="1800" dirty="0"/>
              <a:t>卷积核降低维度</a:t>
            </a:r>
            <a:endParaRPr lang="en-US" altLang="zh-CN" sz="1800" dirty="0"/>
          </a:p>
          <a:p>
            <a:pPr marL="0" indent="0">
              <a:buNone/>
            </a:pPr>
            <a:r>
              <a:rPr lang="zh-CN" altLang="en-US" sz="1800" dirty="0"/>
              <a:t>（</a:t>
            </a:r>
            <a:r>
              <a:rPr lang="en-US" altLang="zh-CN" sz="1800" dirty="0"/>
              <a:t>2</a:t>
            </a:r>
            <a:r>
              <a:rPr lang="zh-CN" altLang="en-US" sz="1800" dirty="0"/>
              <a:t>）增强网络的表现能力，</a:t>
            </a:r>
            <a:endParaRPr lang="en-US" altLang="zh-CN" sz="1800" dirty="0"/>
          </a:p>
          <a:p>
            <a:endParaRPr lang="en-US" altLang="zh-CN" i="1" dirty="0"/>
          </a:p>
          <a:p>
            <a:endParaRPr lang="en-US" altLang="zh-CN" i="1" dirty="0"/>
          </a:p>
        </p:txBody>
      </p:sp>
      <p:pic>
        <p:nvPicPr>
          <p:cNvPr id="49154" name="Picture 2" descr="https://static.oschina.net/uploads/space/2018/0317/141510_fIWh_8763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7" y="1547052"/>
            <a:ext cx="3594233" cy="2543175"/>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141520_31TH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082" y="1310168"/>
            <a:ext cx="5015101" cy="264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331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28600" y="1600200"/>
            <a:ext cx="8839200" cy="4525963"/>
          </a:xfrm>
        </p:spPr>
        <p:txBody>
          <a:bodyPr>
            <a:normAutofit/>
          </a:bodyPr>
          <a:lstStyle/>
          <a:p>
            <a:pPr marL="0" indent="0">
              <a:lnSpc>
                <a:spcPct val="120000"/>
              </a:lnSpc>
              <a:buNone/>
            </a:pPr>
            <a:r>
              <a:rPr lang="en-US" sz="2200" dirty="0"/>
              <a:t>“</a:t>
            </a:r>
            <a:r>
              <a:rPr lang="en-US" sz="2200" b="1" dirty="0"/>
              <a:t>Inception module”:</a:t>
            </a:r>
            <a:r>
              <a:rPr lang="en-US" sz="2200" dirty="0"/>
              <a:t> design </a:t>
            </a:r>
            <a:r>
              <a:rPr lang="en-US" sz="2200" dirty="0">
                <a:solidFill>
                  <a:srgbClr val="FF0000"/>
                </a:solidFill>
              </a:rPr>
              <a:t>a good local network topology </a:t>
            </a:r>
            <a:r>
              <a:rPr lang="en-US" sz="2200" dirty="0"/>
              <a:t>(network within a network) and then stack these modules on top of each other</a:t>
            </a:r>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7"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109" name="Rectangle 108"/>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p>
        </p:txBody>
      </p:sp>
      <p:sp>
        <p:nvSpPr>
          <p:cNvPr id="110" name="Rectangle 109"/>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11" name="Rectangle 110"/>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convolution</a:t>
            </a:r>
          </a:p>
        </p:txBody>
      </p:sp>
      <p:sp>
        <p:nvSpPr>
          <p:cNvPr id="112" name="Rectangle 111"/>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convolution</a:t>
            </a:r>
          </a:p>
        </p:txBody>
      </p:sp>
      <p:sp>
        <p:nvSpPr>
          <p:cNvPr id="113" name="Rectangle 112"/>
          <p:cNvSpPr/>
          <p:nvPr/>
        </p:nvSpPr>
        <p:spPr>
          <a:xfrm>
            <a:off x="61722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14" name="Rectangle 113"/>
          <p:cNvSpPr/>
          <p:nvPr/>
        </p:nvSpPr>
        <p:spPr>
          <a:xfrm>
            <a:off x="25908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15" name="Rectangle 114"/>
          <p:cNvSpPr/>
          <p:nvPr/>
        </p:nvSpPr>
        <p:spPr>
          <a:xfrm>
            <a:off x="44196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16" name="Rectangle 115"/>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474525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152400" y="1371601"/>
            <a:ext cx="8915400" cy="2590800"/>
          </a:xfrm>
        </p:spPr>
        <p:txBody>
          <a:bodyPr>
            <a:normAutofit/>
          </a:bodyPr>
          <a:lstStyle/>
          <a:p>
            <a:pPr marL="0" lvl="1" indent="0">
              <a:buNone/>
            </a:pPr>
            <a:r>
              <a:rPr lang="en-US" sz="2600" b="1" dirty="0"/>
              <a:t>Naïve Inception Model</a:t>
            </a:r>
          </a:p>
          <a:p>
            <a:pPr marL="342900" lvl="1" indent="-342900">
              <a:buFont typeface="Arial" pitchFamily="34" charset="0"/>
              <a:buChar char="•"/>
            </a:pPr>
            <a:r>
              <a:rPr lang="en-US" sz="2600" dirty="0"/>
              <a:t>Apply parallel filter operations on the input :</a:t>
            </a:r>
          </a:p>
          <a:p>
            <a:pPr marL="742950" lvl="2" indent="-342900"/>
            <a:r>
              <a:rPr lang="en-US" sz="2600" dirty="0"/>
              <a:t>Multiple receptive field sizes for convolution (1x1, 3x3, 5x5)</a:t>
            </a:r>
          </a:p>
          <a:p>
            <a:pPr marL="742950" lvl="2" indent="-342900"/>
            <a:r>
              <a:rPr lang="en-US" sz="2600" dirty="0"/>
              <a:t>Pooling operation (3x3)</a:t>
            </a:r>
          </a:p>
          <a:p>
            <a:pPr marL="342900" lvl="1" indent="-342900">
              <a:buFont typeface="Arial" pitchFamily="34" charset="0"/>
              <a:buChar char="•"/>
            </a:pPr>
            <a:r>
              <a:rPr lang="en-US" sz="2600" dirty="0"/>
              <a:t>Concatenate all filter outputs together depth-wise</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42" name="Rectangle 41"/>
          <p:cNvSpPr/>
          <p:nvPr/>
        </p:nvSpPr>
        <p:spPr>
          <a:xfrm>
            <a:off x="3314700" y="38234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43" name="Rectangle 42"/>
          <p:cNvSpPr/>
          <p:nvPr/>
        </p:nvSpPr>
        <p:spPr>
          <a:xfrm>
            <a:off x="3314700" y="5715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p>
        </p:txBody>
      </p:sp>
      <p:sp>
        <p:nvSpPr>
          <p:cNvPr id="44" name="Rectangle 43"/>
          <p:cNvSpPr/>
          <p:nvPr/>
        </p:nvSpPr>
        <p:spPr>
          <a:xfrm>
            <a:off x="9906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45" name="Rectangle 44"/>
          <p:cNvSpPr/>
          <p:nvPr/>
        </p:nvSpPr>
        <p:spPr>
          <a:xfrm>
            <a:off x="28194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convolution</a:t>
            </a:r>
          </a:p>
        </p:txBody>
      </p:sp>
      <p:sp>
        <p:nvSpPr>
          <p:cNvPr id="46" name="Rectangle 45"/>
          <p:cNvSpPr/>
          <p:nvPr/>
        </p:nvSpPr>
        <p:spPr>
          <a:xfrm>
            <a:off x="46482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convolution</a:t>
            </a:r>
          </a:p>
        </p:txBody>
      </p:sp>
      <p:cxnSp>
        <p:nvCxnSpPr>
          <p:cNvPr id="4" name="Straight Arrow Connector 3"/>
          <p:cNvCxnSpPr>
            <a:stCxn id="43" idx="0"/>
          </p:cNvCxnSpPr>
          <p:nvPr/>
        </p:nvCxnSpPr>
        <p:spPr>
          <a:xfrm flipV="1">
            <a:off x="4572000" y="54102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611090" y="54102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4114800" y="54032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2286000" y="54581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828800" y="44943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572001" y="45061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86300" y="44868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4181722" y="45292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477000" y="4800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2652168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600201"/>
            <a:ext cx="8991600" cy="4980800"/>
          </a:xfrm>
        </p:spPr>
        <p:txBody>
          <a:bodyPr>
            <a:noAutofit/>
          </a:bodyPr>
          <a:lstStyle/>
          <a:p>
            <a:pPr marL="342900" lvl="1" indent="-342900">
              <a:buFont typeface="Arial" panose="020B0604020202020204" pitchFamily="34" charset="0"/>
              <a:buChar char="•"/>
            </a:pPr>
            <a:r>
              <a:rPr lang="en-US" sz="2600" b="1" dirty="0"/>
              <a:t>What’s the </a:t>
            </a:r>
            <a:r>
              <a:rPr lang="en-US" sz="2600" b="1" dirty="0">
                <a:solidFill>
                  <a:srgbClr val="FF0000"/>
                </a:solidFill>
              </a:rPr>
              <a:t>problem</a:t>
            </a:r>
            <a:r>
              <a:rPr lang="en-US" sz="2600" b="1" dirty="0"/>
              <a:t> with this?</a:t>
            </a:r>
            <a:br>
              <a:rPr lang="en-US" sz="2600" b="1" dirty="0"/>
            </a:br>
            <a:r>
              <a:rPr lang="en-US" sz="2600" b="1" dirty="0"/>
              <a:t>	High computational complexity</a:t>
            </a:r>
            <a:endParaRPr lang="en-US" sz="2600"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78" name="Rectangle 77"/>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79" name="Rectangle 78"/>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p>
        </p:txBody>
      </p:sp>
      <p:sp>
        <p:nvSpPr>
          <p:cNvPr id="80" name="Rectangle 79"/>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81" name="Rectangle 80"/>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convolution</a:t>
            </a:r>
          </a:p>
        </p:txBody>
      </p:sp>
      <p:sp>
        <p:nvSpPr>
          <p:cNvPr id="82" name="Rectangle 81"/>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convolution</a:t>
            </a:r>
          </a:p>
        </p:txBody>
      </p:sp>
      <p:cxnSp>
        <p:nvCxnSpPr>
          <p:cNvPr id="84" name="Straight Arrow Connector 83"/>
          <p:cNvCxnSpPr>
            <a:stCxn id="79"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353876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RelU</a:t>
            </a:r>
            <a:endParaRPr lang="zh-CN" altLang="en-US" dirty="0"/>
          </a:p>
        </p:txBody>
      </p:sp>
      <p:sp>
        <p:nvSpPr>
          <p:cNvPr id="3" name="内容占位符 2"/>
          <p:cNvSpPr>
            <a:spLocks noGrp="1"/>
          </p:cNvSpPr>
          <p:nvPr>
            <p:ph idx="1"/>
          </p:nvPr>
        </p:nvSpPr>
        <p:spPr>
          <a:xfrm>
            <a:off x="628650" y="1313970"/>
            <a:ext cx="7886700" cy="4862993"/>
          </a:xfrm>
        </p:spPr>
        <p:txBody>
          <a:bodyPr>
            <a:normAutofit/>
          </a:bodyPr>
          <a:lstStyle/>
          <a:p>
            <a:pPr marL="0" indent="0">
              <a:buNone/>
            </a:pPr>
            <a:r>
              <a:rPr lang="en-US" altLang="zh-CN" b="1" dirty="0"/>
              <a:t>Sigmoid </a:t>
            </a:r>
            <a:r>
              <a:rPr lang="zh-CN" altLang="en-US" b="1" dirty="0"/>
              <a:t>，</a:t>
            </a:r>
            <a:r>
              <a:rPr lang="en-US" altLang="zh-CN" b="1" dirty="0" err="1"/>
              <a:t>tanh</a:t>
            </a:r>
            <a:r>
              <a:rPr lang="zh-CN" altLang="en-US" b="1" dirty="0"/>
              <a:t>与</a:t>
            </a:r>
            <a:r>
              <a:rPr lang="en-US" altLang="zh-CN" b="1" dirty="0" err="1"/>
              <a:t>ReLU</a:t>
            </a:r>
            <a:r>
              <a:rPr lang="en-US" altLang="zh-CN" b="1" dirty="0"/>
              <a:t> </a:t>
            </a:r>
            <a:r>
              <a:rPr lang="zh-CN" altLang="en-US" b="1" dirty="0"/>
              <a:t>比较：</a:t>
            </a:r>
            <a:endParaRPr lang="zh-CN" altLang="en-US" dirty="0"/>
          </a:p>
          <a:p>
            <a:pPr marL="914400" lvl="1" indent="-457200">
              <a:buAutoNum type="arabicPeriod"/>
            </a:pPr>
            <a:r>
              <a:rPr lang="zh-CN" altLang="en-US" dirty="0"/>
              <a:t>计算快</a:t>
            </a:r>
            <a:endParaRPr lang="en-US" altLang="zh-CN" dirty="0"/>
          </a:p>
          <a:p>
            <a:pPr marL="457200" lvl="1" indent="0">
              <a:buNone/>
            </a:pPr>
            <a:r>
              <a:rPr lang="en-US" altLang="zh-CN" dirty="0"/>
              <a:t>2.   </a:t>
            </a:r>
            <a:r>
              <a:rPr lang="zh-CN" altLang="en-US" dirty="0"/>
              <a:t>相对宽的激活边界，避免梯度消失；</a:t>
            </a:r>
          </a:p>
          <a:p>
            <a:pPr marL="914400" lvl="1" indent="-457200">
              <a:buAutoNum type="arabicPeriod" startAt="3"/>
            </a:pPr>
            <a:r>
              <a:rPr lang="zh-CN" altLang="en-US" dirty="0"/>
              <a:t>具有稀疏表达能力</a:t>
            </a:r>
            <a:endParaRPr lang="en-US" altLang="zh-CN" dirty="0"/>
          </a:p>
          <a:p>
            <a:pPr marL="0" indent="0">
              <a:buNone/>
            </a:pPr>
            <a:r>
              <a:rPr lang="zh-CN" altLang="en-US" b="1" dirty="0"/>
              <a:t>缺点：</a:t>
            </a:r>
            <a:endParaRPr lang="zh-CN" altLang="en-US" dirty="0"/>
          </a:p>
          <a:p>
            <a:pPr marL="457200" lvl="1" indent="0">
              <a:buNone/>
            </a:pPr>
            <a:r>
              <a:rPr lang="en-US" altLang="zh-CN" dirty="0"/>
              <a:t>1.</a:t>
            </a:r>
            <a:r>
              <a:rPr lang="zh-CN" altLang="en-US" dirty="0"/>
              <a:t>训练过程中会导致神经元死亡的问题。</a:t>
            </a:r>
            <a:endParaRPr lang="en-US" altLang="zh-CN" dirty="0"/>
          </a:p>
          <a:p>
            <a:pPr marL="457200" lvl="1" indent="0">
              <a:buNone/>
            </a:pPr>
            <a:endParaRPr lang="en-US" altLang="zh-CN" dirty="0"/>
          </a:p>
          <a:p>
            <a:pPr marL="457200" lvl="1" indent="0">
              <a:buNone/>
            </a:pPr>
            <a:r>
              <a:rPr lang="en-US" altLang="zh-CN" dirty="0"/>
              <a:t>2.</a:t>
            </a:r>
            <a:r>
              <a:rPr lang="zh-CN" altLang="en-US" dirty="0"/>
              <a:t>在实际训练中，如果学习率设置较大，会导致一定比例的神经元死亡，进而参数梯度无法更新，整个训练过程失败。</a:t>
            </a:r>
          </a:p>
          <a:p>
            <a:endParaRPr lang="zh-CN" altLang="en-US" dirty="0"/>
          </a:p>
        </p:txBody>
      </p:sp>
    </p:spTree>
    <p:extLst>
      <p:ext uri="{BB962C8B-B14F-4D97-AF65-F5344CB8AC3E}">
        <p14:creationId xmlns:p14="http://schemas.microsoft.com/office/powerpoint/2010/main" val="8536370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600" b="1" dirty="0"/>
              <a:t>Output volume sizes:</a:t>
            </a:r>
          </a:p>
          <a:p>
            <a:pPr marL="0" indent="0">
              <a:buNone/>
            </a:pPr>
            <a:r>
              <a:rPr lang="en-US" sz="2600" dirty="0"/>
              <a:t>1x1 conv, 128: 28x28x128</a:t>
            </a:r>
          </a:p>
          <a:p>
            <a:pPr marL="0" indent="0">
              <a:buNone/>
            </a:pPr>
            <a:r>
              <a:rPr lang="en-US" sz="2600" dirty="0"/>
              <a:t>3x3 conv, 192: 28x28x192</a:t>
            </a:r>
          </a:p>
          <a:p>
            <a:pPr marL="0" indent="0">
              <a:buNone/>
            </a:pPr>
            <a:r>
              <a:rPr lang="en-US" sz="2600" dirty="0"/>
              <a:t>5x5 conv, 96: 28x28x96</a:t>
            </a:r>
          </a:p>
          <a:p>
            <a:pPr marL="0" indent="0">
              <a:buNone/>
            </a:pPr>
            <a:r>
              <a:rPr lang="en-US" sz="2600" dirty="0"/>
              <a:t>3x3 pool: 28x28x256</a:t>
            </a:r>
          </a:p>
          <a:p>
            <a:endParaRPr lang="en-US" sz="2600" b="1" dirty="0"/>
          </a:p>
          <a:p>
            <a:endParaRPr lang="en-US" sz="2600" b="1" dirty="0"/>
          </a:p>
          <a:p>
            <a:endParaRPr lang="en-US" sz="2600" b="1" dirty="0"/>
          </a:p>
          <a:p>
            <a:r>
              <a:rPr lang="en-US" sz="2600" b="1" dirty="0"/>
              <a:t>What is output size after </a:t>
            </a:r>
            <a:br>
              <a:rPr lang="en-US" sz="2600" b="1" dirty="0"/>
            </a:br>
            <a:r>
              <a:rPr lang="en-US" sz="2600" b="1" dirty="0"/>
              <a:t>filter concatenation?</a:t>
            </a:r>
          </a:p>
          <a:p>
            <a:pPr marL="0" indent="0">
              <a:buNone/>
            </a:pPr>
            <a:r>
              <a:rPr lang="en-US" sz="2600" dirty="0"/>
              <a:t>	28x28x(128+192+96+256) = 28x28x</a:t>
            </a:r>
            <a:r>
              <a:rPr lang="en-US" sz="2600" dirty="0">
                <a:solidFill>
                  <a:srgbClr val="FF0000"/>
                </a:solidFill>
              </a:rPr>
              <a:t>672</a:t>
            </a:r>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77" name="TextBox 76"/>
          <p:cNvSpPr txBox="1"/>
          <p:nvPr/>
        </p:nvSpPr>
        <p:spPr>
          <a:xfrm>
            <a:off x="4635404" y="2024390"/>
            <a:ext cx="1549591"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Example:</a:t>
            </a:r>
          </a:p>
        </p:txBody>
      </p:sp>
      <p:sp>
        <p:nvSpPr>
          <p:cNvPr id="78" name="Rectangle 77"/>
          <p:cNvSpPr/>
          <p:nvPr/>
        </p:nvSpPr>
        <p:spPr>
          <a:xfrm>
            <a:off x="4152900" y="28328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79" name="Rectangle 78"/>
          <p:cNvSpPr/>
          <p:nvPr/>
        </p:nvSpPr>
        <p:spPr>
          <a:xfrm>
            <a:off x="4152900" y="47244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br>
              <a:rPr kumimoji="0" lang="en-US" sz="2400" b="1" i="0" u="none" strike="noStrike" kern="1200" cap="none" spc="0" normalizeH="0" baseline="0" noProof="0" dirty="0">
                <a:ln>
                  <a:noFill/>
                </a:ln>
                <a:solidFill>
                  <a:prstClr val="black"/>
                </a:solidFill>
                <a:effectLst/>
                <a:uLnTx/>
                <a:uFillTx/>
                <a:latin typeface="Calibri"/>
                <a:ea typeface="+mn-ea"/>
                <a:cs typeface="+mn-cs"/>
              </a:rPr>
            </a:br>
            <a:r>
              <a:rPr kumimoji="0" lang="en-US" sz="2400" b="1" i="0" u="none" strike="noStrike" kern="1200" cap="none" spc="0" normalizeH="0" baseline="0" noProof="0" dirty="0">
                <a:ln>
                  <a:noFill/>
                </a:ln>
                <a:solidFill>
                  <a:prstClr val="black"/>
                </a:solidFill>
                <a:effectLst/>
                <a:uLnTx/>
                <a:uFillTx/>
                <a:latin typeface="Calibri"/>
                <a:ea typeface="+mn-ea"/>
                <a:cs typeface="+mn-cs"/>
              </a:rPr>
              <a:t>28x28x256</a:t>
            </a:r>
          </a:p>
        </p:txBody>
      </p:sp>
      <p:sp>
        <p:nvSpPr>
          <p:cNvPr id="80" name="Rectangle 79"/>
          <p:cNvSpPr/>
          <p:nvPr/>
        </p:nvSpPr>
        <p:spPr>
          <a:xfrm>
            <a:off x="18288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128</a:t>
            </a:r>
          </a:p>
        </p:txBody>
      </p:sp>
      <p:sp>
        <p:nvSpPr>
          <p:cNvPr id="81" name="Rectangle 80"/>
          <p:cNvSpPr/>
          <p:nvPr/>
        </p:nvSpPr>
        <p:spPr>
          <a:xfrm>
            <a:off x="36576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 192</a:t>
            </a:r>
          </a:p>
        </p:txBody>
      </p:sp>
      <p:sp>
        <p:nvSpPr>
          <p:cNvPr id="82" name="Rectangle 81"/>
          <p:cNvSpPr/>
          <p:nvPr/>
        </p:nvSpPr>
        <p:spPr>
          <a:xfrm>
            <a:off x="54864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 96</a:t>
            </a:r>
          </a:p>
        </p:txBody>
      </p:sp>
      <p:cxnSp>
        <p:nvCxnSpPr>
          <p:cNvPr id="84" name="Straight Arrow Connector 83"/>
          <p:cNvCxnSpPr>
            <a:stCxn id="79" idx="0"/>
          </p:cNvCxnSpPr>
          <p:nvPr/>
        </p:nvCxnSpPr>
        <p:spPr>
          <a:xfrm flipV="1">
            <a:off x="5410200" y="44196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449290" y="44196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953000" y="44126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3124200" y="44675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67000" y="35037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5410201" y="35155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5524500" y="34962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5019922" y="35386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315200" y="38100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26574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Number of convolution operations:</a:t>
            </a:r>
            <a:endParaRPr lang="he-IL" sz="2800" b="1" dirty="0"/>
          </a:p>
          <a:p>
            <a:pPr marL="0" indent="0">
              <a:buNone/>
            </a:pPr>
            <a:r>
              <a:rPr lang="en-US" sz="2800" dirty="0"/>
              <a:t>1x1 conv, 128: 28x28x128x1x1x256</a:t>
            </a:r>
            <a:endParaRPr lang="he-IL" sz="2800" dirty="0"/>
          </a:p>
          <a:p>
            <a:pPr marL="0" indent="0">
              <a:buNone/>
            </a:pPr>
            <a:r>
              <a:rPr lang="en-US" sz="2800" dirty="0"/>
              <a:t>3x3 conv, 192: 28x28x192x3x3x256</a:t>
            </a:r>
            <a:endParaRPr lang="he-IL" sz="2800" dirty="0"/>
          </a:p>
          <a:p>
            <a:pPr marL="0" indent="0">
              <a:buNone/>
            </a:pPr>
            <a:r>
              <a:rPr lang="en-US" sz="2800" dirty="0"/>
              <a:t>5x5 conv, 96: 28x28x96x5x5x256</a:t>
            </a:r>
            <a:endParaRPr lang="he-IL" sz="2800" dirty="0"/>
          </a:p>
          <a:p>
            <a:pPr marL="0" indent="0">
              <a:buNone/>
            </a:pPr>
            <a:r>
              <a:rPr lang="en-US" sz="2800" dirty="0"/>
              <a:t>Total: 854M ops</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br>
              <a:rPr kumimoji="0" lang="en-US" sz="2400" b="1" i="0" u="none" strike="noStrike" kern="1200" cap="none" spc="0" normalizeH="0" baseline="0" noProof="0" dirty="0">
                <a:ln>
                  <a:noFill/>
                </a:ln>
                <a:solidFill>
                  <a:prstClr val="black"/>
                </a:solidFill>
                <a:effectLst/>
                <a:uLnTx/>
                <a:uFillTx/>
                <a:latin typeface="Calibri"/>
                <a:ea typeface="+mn-ea"/>
                <a:cs typeface="+mn-cs"/>
              </a:rPr>
            </a:br>
            <a:r>
              <a:rPr kumimoji="0" lang="en-US" sz="2400" b="1" i="0" u="none" strike="noStrike" kern="1200" cap="none" spc="0" normalizeH="0" baseline="0" noProof="0" dirty="0">
                <a:ln>
                  <a:noFill/>
                </a:ln>
                <a:solidFill>
                  <a:prstClr val="black"/>
                </a:solidFill>
                <a:effectLst/>
                <a:uLnTx/>
                <a:uFillTx/>
                <a:latin typeface="Calibri"/>
                <a:ea typeface="+mn-ea"/>
                <a:cs typeface="+mn-cs"/>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206553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Very </a:t>
            </a:r>
            <a:r>
              <a:rPr lang="en-US" sz="2800" b="1" dirty="0">
                <a:solidFill>
                  <a:srgbClr val="FF0000"/>
                </a:solidFill>
              </a:rPr>
              <a:t>expensiv</a:t>
            </a:r>
            <a:r>
              <a:rPr lang="en-US" sz="2800" b="1" dirty="0"/>
              <a:t>e compute!</a:t>
            </a:r>
          </a:p>
          <a:p>
            <a:r>
              <a:rPr lang="en-US" sz="2800" dirty="0"/>
              <a:t>Pooling layer also preserves feature </a:t>
            </a:r>
            <a:br>
              <a:rPr lang="en-US" sz="2800" dirty="0"/>
            </a:br>
            <a:r>
              <a:rPr lang="en-US" sz="2800" dirty="0"/>
              <a:t>depth, which means total depth after </a:t>
            </a:r>
            <a:br>
              <a:rPr lang="en-US" sz="2800" dirty="0"/>
            </a:br>
            <a:r>
              <a:rPr lang="en-US" sz="2800" dirty="0"/>
              <a:t>concatenation can only grow at every layer.</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br>
              <a:rPr kumimoji="0" lang="en-US" sz="2400" b="1" i="0" u="none" strike="noStrike" kern="1200" cap="none" spc="0" normalizeH="0" baseline="0" noProof="0" dirty="0">
                <a:ln>
                  <a:noFill/>
                </a:ln>
                <a:solidFill>
                  <a:prstClr val="black"/>
                </a:solidFill>
                <a:effectLst/>
                <a:uLnTx/>
                <a:uFillTx/>
                <a:latin typeface="Calibri"/>
                <a:ea typeface="+mn-ea"/>
                <a:cs typeface="+mn-cs"/>
              </a:rPr>
            </a:br>
            <a:r>
              <a:rPr kumimoji="0" lang="en-US" sz="2400" b="1" i="0" u="none" strike="noStrike" kern="1200" cap="none" spc="0" normalizeH="0" baseline="0" noProof="0" dirty="0">
                <a:ln>
                  <a:noFill/>
                </a:ln>
                <a:solidFill>
                  <a:prstClr val="black"/>
                </a:solidFill>
                <a:effectLst/>
                <a:uLnTx/>
                <a:uFillTx/>
                <a:latin typeface="Calibri"/>
                <a:ea typeface="+mn-ea"/>
                <a:cs typeface="+mn-cs"/>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4050307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a:t>
            </a:r>
            <a:r>
              <a:rPr lang="en-US" sz="2600" dirty="0">
                <a:solidFill>
                  <a:srgbClr val="FF0000"/>
                </a:solidFill>
              </a:rPr>
              <a:t>1x1 convolutions </a:t>
            </a:r>
            <a:r>
              <a:rPr lang="en-US" sz="2600" dirty="0"/>
              <a:t>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151" name="Rectangle 150"/>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152" name="Rectangle 151"/>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p>
        </p:txBody>
      </p:sp>
      <p:sp>
        <p:nvSpPr>
          <p:cNvPr id="158" name="Rectangle 157"/>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59" name="Rectangle 158"/>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convolution</a:t>
            </a:r>
          </a:p>
        </p:txBody>
      </p:sp>
      <p:sp>
        <p:nvSpPr>
          <p:cNvPr id="160" name="Rectangle 159"/>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convolution</a:t>
            </a:r>
          </a:p>
        </p:txBody>
      </p:sp>
      <p:cxnSp>
        <p:nvCxnSpPr>
          <p:cNvPr id="161" name="Straight Arrow Connector 160"/>
          <p:cNvCxnSpPr>
            <a:stCxn id="152"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42006185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1x1 convolutions 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151"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2" name="Rectangle 151"/>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158" name="Rectangle 157"/>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p>
        </p:txBody>
      </p:sp>
      <p:sp>
        <p:nvSpPr>
          <p:cNvPr id="159" name="Rectangle 158"/>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60" name="Rectangle 159"/>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convolution</a:t>
            </a:r>
          </a:p>
        </p:txBody>
      </p:sp>
      <p:sp>
        <p:nvSpPr>
          <p:cNvPr id="161" name="Rectangle 160"/>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convolution</a:t>
            </a:r>
          </a:p>
        </p:txBody>
      </p:sp>
      <p:sp>
        <p:nvSpPr>
          <p:cNvPr id="162" name="Rectangle 161"/>
          <p:cNvSpPr/>
          <p:nvPr/>
        </p:nvSpPr>
        <p:spPr>
          <a:xfrm>
            <a:off x="6172200" y="3581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63" name="Rectangle 162"/>
          <p:cNvSpPr/>
          <p:nvPr/>
        </p:nvSpPr>
        <p:spPr>
          <a:xfrm>
            <a:off x="25908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64" name="Rectangle 163"/>
          <p:cNvSpPr/>
          <p:nvPr/>
        </p:nvSpPr>
        <p:spPr>
          <a:xfrm>
            <a:off x="44196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convolution</a:t>
            </a:r>
          </a:p>
        </p:txBody>
      </p:sp>
      <p:sp>
        <p:nvSpPr>
          <p:cNvPr id="165" name="Rectangle 164"/>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Tree>
    <p:extLst>
      <p:ext uri="{BB962C8B-B14F-4D97-AF65-F5344CB8AC3E}">
        <p14:creationId xmlns:p14="http://schemas.microsoft.com/office/powerpoint/2010/main" val="2212649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19"/>
          <p:cNvSpPr/>
          <p:nvPr/>
        </p:nvSpPr>
        <p:spPr>
          <a:xfrm>
            <a:off x="1828800" y="2362200"/>
            <a:ext cx="7162800" cy="32004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Rectangle 59"/>
          <p:cNvSpPr/>
          <p:nvPr/>
        </p:nvSpPr>
        <p:spPr>
          <a:xfrm>
            <a:off x="4457700" y="2286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Filter concatenation</a:t>
            </a:r>
          </a:p>
        </p:txBody>
      </p:sp>
      <p:sp>
        <p:nvSpPr>
          <p:cNvPr id="61" name="Rectangle 60"/>
          <p:cNvSpPr/>
          <p:nvPr/>
        </p:nvSpPr>
        <p:spPr>
          <a:xfrm>
            <a:off x="4495800" y="4953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Previous layer</a:t>
            </a:r>
            <a:br>
              <a:rPr kumimoji="0" lang="en-US" sz="2400" b="1" i="0" u="none" strike="noStrike" kern="1200" cap="none" spc="0" normalizeH="0" baseline="0" noProof="0" dirty="0">
                <a:ln>
                  <a:noFill/>
                </a:ln>
                <a:solidFill>
                  <a:prstClr val="black"/>
                </a:solidFill>
                <a:effectLst/>
                <a:uLnTx/>
                <a:uFillTx/>
                <a:latin typeface="Calibri"/>
                <a:ea typeface="+mn-ea"/>
                <a:cs typeface="+mn-cs"/>
              </a:rPr>
            </a:br>
            <a:r>
              <a:rPr kumimoji="0" lang="en-US" sz="2400" b="1" i="0" u="none" strike="noStrike" kern="1200" cap="none" spc="0" normalizeH="0" baseline="0" noProof="0" dirty="0">
                <a:ln>
                  <a:noFill/>
                </a:ln>
                <a:solidFill>
                  <a:prstClr val="black"/>
                </a:solidFill>
                <a:effectLst/>
                <a:uLnTx/>
                <a:uFillTx/>
                <a:latin typeface="Calibri"/>
                <a:ea typeface="+mn-ea"/>
                <a:cs typeface="+mn-cs"/>
              </a:rPr>
              <a:t>28x28x256</a:t>
            </a:r>
          </a:p>
        </p:txBody>
      </p:sp>
      <p:sp>
        <p:nvSpPr>
          <p:cNvPr id="62" name="Rectangle 61"/>
          <p:cNvSpPr/>
          <p:nvPr/>
        </p:nvSpPr>
        <p:spPr>
          <a:xfrm>
            <a:off x="1828800" y="3276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128</a:t>
            </a:r>
          </a:p>
        </p:txBody>
      </p:sp>
      <p:sp>
        <p:nvSpPr>
          <p:cNvPr id="63" name="Rectangle 62"/>
          <p:cNvSpPr/>
          <p:nvPr/>
        </p:nvSpPr>
        <p:spPr>
          <a:xfrm>
            <a:off x="37338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conv 192</a:t>
            </a:r>
          </a:p>
        </p:txBody>
      </p:sp>
      <p:sp>
        <p:nvSpPr>
          <p:cNvPr id="64" name="Rectangle 63"/>
          <p:cNvSpPr/>
          <p:nvPr/>
        </p:nvSpPr>
        <p:spPr>
          <a:xfrm>
            <a:off x="55626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5x5 conv 96</a:t>
            </a:r>
          </a:p>
        </p:txBody>
      </p:sp>
      <p:sp>
        <p:nvSpPr>
          <p:cNvPr id="65" name="Rectangle 64"/>
          <p:cNvSpPr/>
          <p:nvPr/>
        </p:nvSpPr>
        <p:spPr>
          <a:xfrm>
            <a:off x="7315200" y="3200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64</a:t>
            </a:r>
          </a:p>
        </p:txBody>
      </p:sp>
      <p:sp>
        <p:nvSpPr>
          <p:cNvPr id="66" name="Rectangle 65"/>
          <p:cNvSpPr/>
          <p:nvPr/>
        </p:nvSpPr>
        <p:spPr>
          <a:xfrm>
            <a:off x="37338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64</a:t>
            </a:r>
          </a:p>
        </p:txBody>
      </p:sp>
      <p:sp>
        <p:nvSpPr>
          <p:cNvPr id="67" name="Rectangle 66"/>
          <p:cNvSpPr/>
          <p:nvPr/>
        </p:nvSpPr>
        <p:spPr>
          <a:xfrm>
            <a:off x="55626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1x1 conv 64</a:t>
            </a:r>
          </a:p>
        </p:txBody>
      </p:sp>
      <p:sp>
        <p:nvSpPr>
          <p:cNvPr id="68" name="Rectangle 67"/>
          <p:cNvSpPr/>
          <p:nvPr/>
        </p:nvSpPr>
        <p:spPr>
          <a:xfrm>
            <a:off x="7315200" y="4038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3x3 max pooling</a:t>
            </a:r>
          </a:p>
        </p:txBody>
      </p:sp>
      <p:sp>
        <p:nvSpPr>
          <p:cNvPr id="76" name="Content Placeholder 2"/>
          <p:cNvSpPr>
            <a:spLocks noGrp="1"/>
          </p:cNvSpPr>
          <p:nvPr>
            <p:ph idx="1"/>
          </p:nvPr>
        </p:nvSpPr>
        <p:spPr>
          <a:xfrm>
            <a:off x="76200" y="228600"/>
            <a:ext cx="8991600" cy="6352401"/>
          </a:xfrm>
        </p:spPr>
        <p:txBody>
          <a:bodyPr>
            <a:normAutofit/>
          </a:bodyPr>
          <a:lstStyle/>
          <a:p>
            <a:r>
              <a:rPr lang="en-US" sz="2200" b="1" dirty="0"/>
              <a:t>Number of convolution operations:</a:t>
            </a:r>
            <a:br>
              <a:rPr lang="en-US" sz="2200" b="1" dirty="0"/>
            </a:br>
            <a:r>
              <a:rPr lang="en-US" sz="2200" dirty="0"/>
              <a:t>1x1 conv, 64: 28x28x64x1x1x256</a:t>
            </a:r>
            <a:br>
              <a:rPr lang="en-US" sz="2200" dirty="0"/>
            </a:br>
            <a:r>
              <a:rPr lang="en-US" sz="2200" dirty="0"/>
              <a:t>1x1 conv, 64: 28x28x64x1x1x256</a:t>
            </a:r>
            <a:br>
              <a:rPr lang="en-US" sz="2200" dirty="0"/>
            </a:br>
            <a:r>
              <a:rPr lang="en-US" sz="2200" dirty="0"/>
              <a:t>1x1 conv, 128: 28x28x128x1x1x256</a:t>
            </a:r>
            <a:br>
              <a:rPr lang="en-US" sz="2200" dirty="0"/>
            </a:br>
            <a:r>
              <a:rPr lang="en-US" sz="2200" dirty="0"/>
              <a:t>3x3 conv, 192: 28x28x192x3x3x64</a:t>
            </a:r>
            <a:br>
              <a:rPr lang="en-US" sz="2200" dirty="0"/>
            </a:br>
            <a:r>
              <a:rPr lang="en-US" sz="2200" dirty="0"/>
              <a:t>5x5 conv, 96: 28x28x96x5x5x264</a:t>
            </a:r>
            <a:br>
              <a:rPr lang="en-US" sz="2200" dirty="0"/>
            </a:br>
            <a:r>
              <a:rPr lang="en-US" sz="2200" dirty="0"/>
              <a:t>1x1 conv, 64: 28x28x64x1x1x256</a:t>
            </a:r>
            <a:br>
              <a:rPr lang="en-US" sz="2200" dirty="0"/>
            </a:br>
            <a:r>
              <a:rPr lang="en-US" sz="2200" b="1" dirty="0"/>
              <a:t>Total: 353M ops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Compared to 854M ops for naive version</a:t>
            </a:r>
          </a:p>
          <a:p>
            <a:endParaRPr lang="en-US" sz="2200" b="1" dirty="0"/>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Tree>
    <p:extLst>
      <p:ext uri="{BB962C8B-B14F-4D97-AF65-F5344CB8AC3E}">
        <p14:creationId xmlns:p14="http://schemas.microsoft.com/office/powerpoint/2010/main" val="11160137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lvl="1" indent="0">
              <a:buNone/>
            </a:pPr>
            <a:r>
              <a:rPr lang="en-US" sz="2200" b="1" dirty="0"/>
              <a:t>Details/Retrospectives </a:t>
            </a:r>
            <a:r>
              <a:rPr lang="en-US" sz="2200" dirty="0">
                <a:cs typeface="Arial"/>
              </a:rPr>
              <a:t>:</a:t>
            </a:r>
          </a:p>
          <a:p>
            <a:pPr marL="342900" lvl="1" indent="-342900">
              <a:buFont typeface="Arial" pitchFamily="34" charset="0"/>
              <a:buChar char="•"/>
            </a:pPr>
            <a:r>
              <a:rPr lang="en-US" sz="2200" dirty="0">
                <a:cs typeface="Arial"/>
              </a:rPr>
              <a:t>Deeper networks, with computational efficiency</a:t>
            </a:r>
          </a:p>
          <a:p>
            <a:pPr marL="342900" lvl="1" indent="-342900">
              <a:buFont typeface="Arial" pitchFamily="34" charset="0"/>
              <a:buChar char="•"/>
            </a:pPr>
            <a:r>
              <a:rPr lang="en-US" sz="2200" dirty="0"/>
              <a:t>22 layers</a:t>
            </a:r>
          </a:p>
          <a:p>
            <a:pPr marL="342900" lvl="1" indent="-342900">
              <a:buFont typeface="Arial" pitchFamily="34" charset="0"/>
              <a:buChar char="•"/>
            </a:pPr>
            <a:r>
              <a:rPr lang="en-US" sz="2200" dirty="0"/>
              <a:t>Efficient “Inception” module</a:t>
            </a:r>
          </a:p>
          <a:p>
            <a:pPr marL="342900" lvl="1" indent="-342900">
              <a:buFont typeface="Arial" pitchFamily="34" charset="0"/>
              <a:buChar char="•"/>
            </a:pPr>
            <a:r>
              <a:rPr lang="en-US" sz="2200" dirty="0"/>
              <a:t>No FC layers</a:t>
            </a:r>
          </a:p>
          <a:p>
            <a:pPr marL="342900" lvl="1" indent="-342900">
              <a:buFont typeface="Arial" pitchFamily="34" charset="0"/>
              <a:buChar char="•"/>
            </a:pPr>
            <a:r>
              <a:rPr lang="en-US" sz="2200" dirty="0"/>
              <a:t>12x less </a:t>
            </a:r>
            <a:r>
              <a:rPr lang="en-US" sz="2200" dirty="0" err="1"/>
              <a:t>params</a:t>
            </a:r>
            <a:r>
              <a:rPr lang="en-US" sz="2200" dirty="0"/>
              <a:t> than </a:t>
            </a:r>
            <a:r>
              <a:rPr lang="en-US" sz="2200" dirty="0" err="1"/>
              <a:t>AlexNet</a:t>
            </a:r>
            <a:endParaRPr lang="en-US" sz="2200" dirty="0"/>
          </a:p>
          <a:p>
            <a:pPr marL="342900" lvl="1" indent="-342900">
              <a:buFont typeface="Arial" pitchFamily="34" charset="0"/>
              <a:buChar char="•"/>
            </a:pPr>
            <a:r>
              <a:rPr lang="en-US" sz="2200" dirty="0"/>
              <a:t>ILSVRC’14 classification winner (6.7% top 5 error)</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702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Introduced the idea that CNN layers </a:t>
            </a:r>
            <a:r>
              <a:rPr lang="en-US" sz="2400" b="1" dirty="0"/>
              <a:t>didn’t always have to be stacked up sequentially</a:t>
            </a:r>
            <a:r>
              <a:rPr lang="en-US" sz="2400" dirty="0"/>
              <a:t>. Coming up with the Inception module, the authors showed that a creative structuring of layers can lead to improved performance and </a:t>
            </a:r>
            <a:r>
              <a:rPr lang="en-US" sz="2400" b="1" dirty="0"/>
              <a:t>computationally efficiency</a:t>
            </a:r>
            <a:r>
              <a:rPr lang="en-US" sz="2400" dirty="0"/>
              <a:t>. </a:t>
            </a:r>
            <a:endParaRPr lang="en-US" sz="2200" dirty="0"/>
          </a:p>
          <a:p>
            <a:pPr lvl="1">
              <a:buFontTx/>
              <a:buChar char="-"/>
            </a:pPr>
            <a:endParaRPr lang="en-US" sz="2200" dirty="0"/>
          </a:p>
          <a:p>
            <a:pPr>
              <a:buFontTx/>
              <a:buChar char="-"/>
            </a:pPr>
            <a:endParaRPr lang="en-US" sz="2200" dirty="0"/>
          </a:p>
        </p:txBody>
      </p:sp>
      <p:sp>
        <p:nvSpPr>
          <p:cNvPr id="3" name="Litebulb"/>
          <p:cNvSpPr>
            <a:spLocks noEditPoints="1" noChangeArrowheads="1"/>
          </p:cNvSpPr>
          <p:nvPr/>
        </p:nvSpPr>
        <p:spPr bwMode="auto">
          <a:xfrm>
            <a:off x="304800" y="304800"/>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p:cNvSpPr txBox="1"/>
          <p:nvPr/>
        </p:nvSpPr>
        <p:spPr>
          <a:xfrm>
            <a:off x="6879021" y="6465458"/>
            <a:ext cx="2264979"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Szegedy</a:t>
            </a:r>
            <a:r>
              <a:rPr kumimoji="0" lang="en-US" sz="1800" b="1" i="0" u="none" strike="noStrike" kern="1200" cap="none" spc="0" normalizeH="0" baseline="0" noProof="0" dirty="0">
                <a:ln>
                  <a:noFill/>
                </a:ln>
                <a:solidFill>
                  <a:prstClr val="black"/>
                </a:solidFill>
                <a:effectLst/>
                <a:uLnTx/>
                <a:uFillTx/>
                <a:latin typeface="Calibri"/>
                <a:ea typeface="+mn-ea"/>
                <a:cs typeface="+mn-cs"/>
              </a:rPr>
              <a:t> et al., 2014]</a:t>
            </a:r>
          </a:p>
        </p:txBody>
      </p:sp>
    </p:spTree>
    <p:extLst>
      <p:ext uri="{BB962C8B-B14F-4D97-AF65-F5344CB8AC3E}">
        <p14:creationId xmlns:p14="http://schemas.microsoft.com/office/powerpoint/2010/main" val="7893847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0" y="1880241"/>
            <a:ext cx="6705600" cy="4139559"/>
          </a:xfrm>
          <a:prstGeom prst="rect">
            <a:avLst/>
          </a:prstGeom>
        </p:spPr>
      </p:pic>
    </p:spTree>
    <p:extLst>
      <p:ext uri="{BB962C8B-B14F-4D97-AF65-F5344CB8AC3E}">
        <p14:creationId xmlns:p14="http://schemas.microsoft.com/office/powerpoint/2010/main" val="3845455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8"/>
            <a:ext cx="9144000" cy="1143000"/>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2" name="Title 1"/>
          <p:cNvSpPr>
            <a:spLocks noGrp="1"/>
          </p:cNvSpPr>
          <p:nvPr>
            <p:ph type="title"/>
          </p:nvPr>
        </p:nvSpPr>
        <p:spPr/>
        <p:txBody>
          <a:bodyPr/>
          <a:lstStyle/>
          <a:p>
            <a:r>
              <a:rPr lang="en-US" dirty="0" err="1">
                <a:solidFill>
                  <a:schemeClr val="bg1"/>
                </a:solidFill>
              </a:rPr>
              <a:t>ResNet</a:t>
            </a:r>
            <a:endParaRPr lang="en-US" dirty="0">
              <a:solidFill>
                <a:schemeClr val="bg1"/>
              </a:solidFill>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Deep Residual Learning for Image Recognition - </a:t>
            </a:r>
            <a:r>
              <a:rPr lang="en-US" sz="2600" i="1" dirty="0" err="1"/>
              <a:t>Kaiming</a:t>
            </a:r>
            <a:r>
              <a:rPr lang="en-US" sz="2600" i="1" dirty="0"/>
              <a:t> He, </a:t>
            </a:r>
            <a:r>
              <a:rPr lang="en-US" sz="2600" i="1" dirty="0" err="1"/>
              <a:t>Xiangyu</a:t>
            </a:r>
            <a:r>
              <a:rPr lang="en-US" sz="2600" i="1" dirty="0"/>
              <a:t> Zhang, </a:t>
            </a:r>
            <a:r>
              <a:rPr lang="en-US" sz="2600" i="1" dirty="0" err="1"/>
              <a:t>Shaoqing</a:t>
            </a:r>
            <a:r>
              <a:rPr lang="en-US" sz="2600" i="1" dirty="0"/>
              <a:t> Ren, Jian Sun; 2015</a:t>
            </a:r>
          </a:p>
          <a:p>
            <a:r>
              <a:rPr lang="en-US" sz="2800" dirty="0"/>
              <a:t>Extremely deep network – </a:t>
            </a:r>
            <a:r>
              <a:rPr lang="en-US" sz="2800" dirty="0">
                <a:solidFill>
                  <a:srgbClr val="FF0000"/>
                </a:solidFill>
              </a:rPr>
              <a:t>152 layers</a:t>
            </a:r>
          </a:p>
          <a:p>
            <a:r>
              <a:rPr lang="en-US" sz="2800" dirty="0"/>
              <a:t>Deeper neural networks are </a:t>
            </a:r>
            <a:r>
              <a:rPr lang="en-US" sz="2800" dirty="0">
                <a:solidFill>
                  <a:srgbClr val="FF0000"/>
                </a:solidFill>
              </a:rPr>
              <a:t>more difficult to train</a:t>
            </a:r>
            <a:r>
              <a:rPr lang="en-US" sz="2800" dirty="0"/>
              <a:t>.</a:t>
            </a:r>
          </a:p>
          <a:p>
            <a:r>
              <a:rPr lang="en-US" sz="2800" dirty="0"/>
              <a:t>Deep networks suffer from </a:t>
            </a:r>
            <a:r>
              <a:rPr lang="en-US" sz="2800" dirty="0">
                <a:solidFill>
                  <a:srgbClr val="FF0000"/>
                </a:solidFill>
              </a:rPr>
              <a:t>vanishing</a:t>
            </a:r>
            <a:r>
              <a:rPr lang="en-US" sz="2800" dirty="0"/>
              <a:t> and </a:t>
            </a:r>
            <a:r>
              <a:rPr lang="en-US" sz="2800" dirty="0">
                <a:solidFill>
                  <a:srgbClr val="FF0000"/>
                </a:solidFill>
              </a:rPr>
              <a:t>exploding gradients</a:t>
            </a:r>
            <a:r>
              <a:rPr lang="en-US" sz="2800" dirty="0"/>
              <a:t>.</a:t>
            </a:r>
          </a:p>
          <a:p>
            <a:r>
              <a:rPr lang="en-US" sz="2800" dirty="0"/>
              <a:t>Present </a:t>
            </a:r>
            <a:r>
              <a:rPr lang="en-US" sz="2800" dirty="0">
                <a:solidFill>
                  <a:srgbClr val="FF0000"/>
                </a:solidFill>
              </a:rPr>
              <a:t>a residual learning framework </a:t>
            </a:r>
            <a:r>
              <a:rPr lang="en-US" sz="2800" dirty="0"/>
              <a:t>to ease the training of networks that are substantially deeper than those used previously. </a:t>
            </a:r>
            <a:endParaRPr lang="en-US" sz="2600" dirty="0"/>
          </a:p>
        </p:txBody>
      </p:sp>
      <p:sp>
        <p:nvSpPr>
          <p:cNvPr id="6" name="TextBox 5"/>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spTree>
    <p:extLst>
      <p:ext uri="{BB962C8B-B14F-4D97-AF65-F5344CB8AC3E}">
        <p14:creationId xmlns:p14="http://schemas.microsoft.com/office/powerpoint/2010/main" val="14373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Leaky </a:t>
            </a:r>
            <a:r>
              <a:rPr lang="en-US" altLang="zh-CN" dirty="0" err="1"/>
              <a:t>ReLU</a:t>
            </a:r>
            <a:r>
              <a:rPr lang="zh-CN" altLang="en-US" dirty="0"/>
              <a:t>（</a:t>
            </a:r>
            <a:r>
              <a:rPr lang="en-US" altLang="zh-CN" dirty="0" err="1"/>
              <a:t>LReLU</a:t>
            </a:r>
            <a:r>
              <a:rPr lang="zh-CN" altLang="en-US" dirty="0"/>
              <a:t>）</a:t>
            </a:r>
          </a:p>
        </p:txBody>
      </p:sp>
      <p:pic>
        <p:nvPicPr>
          <p:cNvPr id="4" name="内容占位符 3"/>
          <p:cNvPicPr>
            <a:picLocks noGrp="1" noChangeAspect="1"/>
          </p:cNvPicPr>
          <p:nvPr>
            <p:ph idx="1"/>
          </p:nvPr>
        </p:nvPicPr>
        <p:blipFill>
          <a:blip r:embed="rId2"/>
          <a:stretch>
            <a:fillRect/>
          </a:stretch>
        </p:blipFill>
        <p:spPr>
          <a:xfrm>
            <a:off x="728542" y="1502255"/>
            <a:ext cx="3923809" cy="1171429"/>
          </a:xfrm>
          <a:prstGeom prst="rect">
            <a:avLst/>
          </a:prstGeom>
        </p:spPr>
      </p:pic>
      <p:pic>
        <p:nvPicPr>
          <p:cNvPr id="5" name="图片 4"/>
          <p:cNvPicPr>
            <a:picLocks noChangeAspect="1"/>
          </p:cNvPicPr>
          <p:nvPr/>
        </p:nvPicPr>
        <p:blipFill>
          <a:blip r:embed="rId3"/>
          <a:stretch>
            <a:fillRect/>
          </a:stretch>
        </p:blipFill>
        <p:spPr>
          <a:xfrm>
            <a:off x="514256" y="2886571"/>
            <a:ext cx="8276190" cy="3971429"/>
          </a:xfrm>
          <a:prstGeom prst="rect">
            <a:avLst/>
          </a:prstGeom>
        </p:spPr>
      </p:pic>
    </p:spTree>
    <p:extLst>
      <p:ext uri="{BB962C8B-B14F-4D97-AF65-F5344CB8AC3E}">
        <p14:creationId xmlns:p14="http://schemas.microsoft.com/office/powerpoint/2010/main" val="5906745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342900" lvl="1" indent="-342900">
              <a:buFont typeface="Arial" pitchFamily="34" charset="0"/>
              <a:buChar char="•"/>
            </a:pPr>
            <a:r>
              <a:rPr lang="en-US" sz="2600" dirty="0">
                <a:cs typeface="Arial"/>
              </a:rPr>
              <a:t>ILSVRC’15 classification winner (3.57% top 5 error, humans generally hover around a 5-10% error rate)</a:t>
            </a:r>
            <a:br>
              <a:rPr lang="en-US" sz="2600" dirty="0">
                <a:cs typeface="Arial"/>
              </a:rPr>
            </a:br>
            <a:r>
              <a:rPr lang="en-US" sz="2600" dirty="0">
                <a:cs typeface="Arial"/>
              </a:rPr>
              <a:t>Swept all classification and detection competitions in ILSVRC’15 and COCO’15!</a:t>
            </a:r>
          </a:p>
          <a:p>
            <a:pPr marL="342900" lvl="1" indent="-342900">
              <a:buFont typeface="Arial" pitchFamily="34" charset="0"/>
              <a:buChar char="•"/>
            </a:pPr>
            <a:endParaRPr lang="en-US" sz="2600" dirty="0">
              <a:cs typeface="Arial"/>
            </a:endParaRPr>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Tree>
    <p:extLst>
      <p:ext uri="{BB962C8B-B14F-4D97-AF65-F5344CB8AC3E}">
        <p14:creationId xmlns:p14="http://schemas.microsoft.com/office/powerpoint/2010/main" val="6327979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Autofit/>
          </a:bodyPr>
          <a:lstStyle/>
          <a:p>
            <a:pPr marL="342900" lvl="1" indent="-342900">
              <a:buFont typeface="Arial" pitchFamily="34" charset="0"/>
              <a:buChar char="•"/>
            </a:pPr>
            <a:r>
              <a:rPr lang="en-US" sz="2600" dirty="0">
                <a:cs typeface="Arial"/>
              </a:rPr>
              <a:t>What happens when we continue </a:t>
            </a:r>
            <a:r>
              <a:rPr lang="en-US" sz="2600" dirty="0">
                <a:solidFill>
                  <a:srgbClr val="FF0000"/>
                </a:solidFill>
                <a:cs typeface="Arial"/>
              </a:rPr>
              <a:t>stacking deeper layers </a:t>
            </a:r>
            <a:r>
              <a:rPr lang="en-US" sz="2600" dirty="0">
                <a:cs typeface="Arial"/>
              </a:rPr>
              <a:t>on a convolutional neural network?</a:t>
            </a: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r>
              <a:rPr lang="en-US" sz="2600" dirty="0">
                <a:cs typeface="Arial"/>
              </a:rPr>
              <a:t>56-layer model performs </a:t>
            </a:r>
            <a:r>
              <a:rPr lang="en-US" sz="2600" dirty="0">
                <a:solidFill>
                  <a:srgbClr val="FF0000"/>
                </a:solidFill>
                <a:cs typeface="Arial"/>
              </a:rPr>
              <a:t>worse</a:t>
            </a:r>
            <a:r>
              <a:rPr lang="en-US" sz="2600" dirty="0">
                <a:cs typeface="Arial"/>
              </a:rPr>
              <a:t> on both training and test error</a:t>
            </a:r>
          </a:p>
          <a:p>
            <a:pPr marL="0" lvl="1" indent="0">
              <a:buNone/>
            </a:pPr>
            <a:r>
              <a:rPr lang="en-US" sz="2600" dirty="0">
                <a:cs typeface="Arial"/>
              </a:rPr>
              <a:t>-&gt; The deeper model performs worse (not caused by overfitting)!</a:t>
            </a:r>
          </a:p>
          <a:p>
            <a:pPr marL="342900" lvl="1" indent="-342900">
              <a:buFont typeface="Arial" pitchFamily="34" charset="0"/>
              <a:buChar char="•"/>
            </a:pPr>
            <a:endParaRPr lang="en-US" sz="2600" dirty="0">
              <a:cs typeface="Arial"/>
            </a:endParaRPr>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pic>
        <p:nvPicPr>
          <p:cNvPr id="8" name="Slide"/>
          <p:cNvPicPr>
            <a:picLocks noChangeAspect="1"/>
          </p:cNvPicPr>
          <p:nvPr/>
        </p:nvPicPr>
        <p:blipFill rotWithShape="1">
          <a:blip r:embed="rId3"/>
          <a:srcRect l="15549" t="34338" r="18208" b="26201"/>
          <a:stretch/>
        </p:blipFill>
        <p:spPr>
          <a:xfrm>
            <a:off x="762000" y="2632203"/>
            <a:ext cx="7835765" cy="2625597"/>
          </a:xfrm>
          <a:prstGeom prst="rect">
            <a:avLst/>
          </a:prstGeom>
        </p:spPr>
      </p:pic>
    </p:spTree>
    <p:extLst>
      <p:ext uri="{BB962C8B-B14F-4D97-AF65-F5344CB8AC3E}">
        <p14:creationId xmlns:p14="http://schemas.microsoft.com/office/powerpoint/2010/main" val="9399930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342900" lvl="1" indent="-342900">
              <a:buFont typeface="Arial" pitchFamily="34" charset="0"/>
              <a:buChar char="•"/>
            </a:pPr>
            <a:r>
              <a:rPr lang="en-US" sz="2600" b="1" dirty="0">
                <a:cs typeface="Arial"/>
              </a:rPr>
              <a:t>Hypothesis</a:t>
            </a:r>
            <a:r>
              <a:rPr lang="en-US" sz="2600" dirty="0">
                <a:cs typeface="Arial"/>
              </a:rPr>
              <a:t>: The problem is an </a:t>
            </a:r>
            <a:r>
              <a:rPr lang="en-US" sz="2600" dirty="0">
                <a:solidFill>
                  <a:srgbClr val="FF0000"/>
                </a:solidFill>
                <a:cs typeface="Arial"/>
              </a:rPr>
              <a:t>optimization problem</a:t>
            </a:r>
            <a:r>
              <a:rPr lang="en-US" sz="2600" dirty="0">
                <a:cs typeface="Arial"/>
              </a:rPr>
              <a:t>. Very deep networks are </a:t>
            </a:r>
            <a:r>
              <a:rPr lang="en-US" sz="2600" dirty="0">
                <a:solidFill>
                  <a:srgbClr val="FF0000"/>
                </a:solidFill>
                <a:cs typeface="Arial"/>
              </a:rPr>
              <a:t>harder to optimize</a:t>
            </a:r>
            <a:r>
              <a:rPr lang="en-US" sz="2600" dirty="0">
                <a:cs typeface="Arial"/>
              </a:rPr>
              <a:t>.</a:t>
            </a:r>
          </a:p>
          <a:p>
            <a:pPr marL="342900" lvl="1" indent="-342900">
              <a:buFont typeface="Arial" pitchFamily="34" charset="0"/>
              <a:buChar char="•"/>
            </a:pPr>
            <a:r>
              <a:rPr lang="en-US" sz="2600" b="1" dirty="0">
                <a:cs typeface="Arial"/>
              </a:rPr>
              <a:t>Solution</a:t>
            </a:r>
            <a:r>
              <a:rPr lang="en-US" sz="2600" dirty="0">
                <a:cs typeface="Arial"/>
              </a:rPr>
              <a:t>: Use network layers </a:t>
            </a:r>
            <a:r>
              <a:rPr lang="en-US" sz="2600" dirty="0">
                <a:solidFill>
                  <a:srgbClr val="FF0000"/>
                </a:solidFill>
                <a:cs typeface="Arial"/>
              </a:rPr>
              <a:t>to fit  residual mapping </a:t>
            </a:r>
            <a:r>
              <a:rPr lang="en-US" sz="2600" dirty="0">
                <a:cs typeface="Arial"/>
              </a:rPr>
              <a:t>instead of directly trying to </a:t>
            </a:r>
            <a:r>
              <a:rPr lang="en-US" sz="2600" dirty="0">
                <a:solidFill>
                  <a:srgbClr val="FF0000"/>
                </a:solidFill>
                <a:cs typeface="Arial"/>
              </a:rPr>
              <a:t>fit a desired underlying mapping</a:t>
            </a:r>
            <a:r>
              <a:rPr lang="en-US" sz="2600" dirty="0">
                <a:cs typeface="Arial"/>
              </a:rPr>
              <a:t>.</a:t>
            </a:r>
          </a:p>
          <a:p>
            <a:pPr marL="342900" lvl="1" indent="-342900">
              <a:buFont typeface="Arial" pitchFamily="34" charset="0"/>
              <a:buChar char="•"/>
            </a:pPr>
            <a:endParaRPr lang="en-US" sz="2600" dirty="0">
              <a:cs typeface="Arial"/>
            </a:endParaRPr>
          </a:p>
          <a:p>
            <a:pPr marL="342900" lvl="1" indent="-342900">
              <a:buFont typeface="Arial" pitchFamily="34" charset="0"/>
              <a:buChar char="•"/>
            </a:pPr>
            <a:r>
              <a:rPr lang="en-US" sz="2600" dirty="0">
                <a:cs typeface="Arial"/>
              </a:rPr>
              <a:t>We will use </a:t>
            </a:r>
            <a:r>
              <a:rPr lang="en-US" sz="2600" b="1" dirty="0">
                <a:cs typeface="Arial"/>
              </a:rPr>
              <a:t>skip connections</a:t>
            </a:r>
            <a:r>
              <a:rPr lang="en-US" sz="2600" dirty="0">
                <a:cs typeface="Arial"/>
              </a:rPr>
              <a:t> allowing us to take the activation from one layer and feed it into another layer, much deeper into the network.</a:t>
            </a:r>
          </a:p>
          <a:p>
            <a:pPr marL="342900" lvl="1" indent="-342900">
              <a:buFont typeface="Arial" pitchFamily="34" charset="0"/>
              <a:buChar char="•"/>
            </a:pPr>
            <a:r>
              <a:rPr lang="en-US" sz="2600" dirty="0">
                <a:cs typeface="Arial"/>
              </a:rPr>
              <a:t>Use layers to fit residual F(x) = H(x) – x</a:t>
            </a:r>
            <a:br>
              <a:rPr lang="en-US" sz="2600" dirty="0">
                <a:cs typeface="Arial"/>
              </a:rPr>
            </a:br>
            <a:r>
              <a:rPr lang="en-US" sz="2600" dirty="0">
                <a:cs typeface="Arial"/>
              </a:rPr>
              <a:t>instead of H(x) directly</a:t>
            </a: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a:p>
            <a:pPr marL="342900" lvl="1" indent="-342900">
              <a:buFont typeface="Arial" pitchFamily="34" charset="0"/>
              <a:buChar char="•"/>
            </a:pPr>
            <a:endParaRPr lang="en-US" sz="2600" dirty="0">
              <a:cs typeface="Arial"/>
            </a:endParaRPr>
          </a:p>
        </p:txBody>
      </p:sp>
      <p:sp>
        <p:nvSpPr>
          <p:cNvPr id="6" name="Rectangle 5"/>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spTree>
    <p:extLst>
      <p:ext uri="{BB962C8B-B14F-4D97-AF65-F5344CB8AC3E}">
        <p14:creationId xmlns:p14="http://schemas.microsoft.com/office/powerpoint/2010/main" val="26972709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28600" y="1295400"/>
            <a:ext cx="8839200" cy="4754563"/>
          </a:xfrm>
        </p:spPr>
        <p:txBody>
          <a:bodyPr>
            <a:normAutofit/>
          </a:bodyPr>
          <a:lstStyle/>
          <a:p>
            <a:pPr marL="0" indent="0" fontAlgn="base">
              <a:buNone/>
            </a:pPr>
            <a:r>
              <a:rPr lang="en-US" sz="2600" b="1" dirty="0"/>
              <a:t>Residual Block</a:t>
            </a:r>
            <a:br>
              <a:rPr lang="en-US" sz="2600" b="1" dirty="0"/>
            </a:br>
            <a:r>
              <a:rPr lang="en-US" sz="2600" dirty="0"/>
              <a:t>Input x goes through conv-</a:t>
            </a:r>
            <a:r>
              <a:rPr lang="en-US" sz="2600" dirty="0" err="1"/>
              <a:t>relu</a:t>
            </a:r>
            <a:r>
              <a:rPr lang="en-US" sz="2600" dirty="0"/>
              <a:t>-conv series and gives us F(x). That result is then added to the original input x. Let’s call that H(x) = F(x) + x. </a:t>
            </a:r>
            <a:br>
              <a:rPr lang="en-US" sz="2600" dirty="0"/>
            </a:br>
            <a:r>
              <a:rPr lang="en-US" sz="2600" dirty="0"/>
              <a:t>In traditional CNNs, H(x) would just be equal to F(x). So, instead of just computing that transformation (straight from x to F(x)), we’re computing the term that we have to </a:t>
            </a:r>
            <a:r>
              <a:rPr lang="en-US" sz="2600" i="1" dirty="0"/>
              <a:t>add</a:t>
            </a:r>
            <a:r>
              <a:rPr lang="en-US" sz="2600" dirty="0"/>
              <a:t>, F(x), to the input, x. </a:t>
            </a:r>
            <a:endParaRPr lang="en-US" sz="2600" dirty="0">
              <a:cs typeface="Arial"/>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pic>
        <p:nvPicPr>
          <p:cNvPr id="8" name="Slide"/>
          <p:cNvPicPr>
            <a:picLocks noChangeAspect="1"/>
          </p:cNvPicPr>
          <p:nvPr/>
        </p:nvPicPr>
        <p:blipFill rotWithShape="1">
          <a:blip r:embed="rId3"/>
          <a:srcRect l="47919" t="16664" r="18670" b="25790"/>
          <a:stretch/>
        </p:blipFill>
        <p:spPr>
          <a:xfrm>
            <a:off x="3962400" y="4047829"/>
            <a:ext cx="2743200" cy="2657771"/>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208446"/>
            <a:ext cx="1524000" cy="244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470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9" name="Title 1"/>
          <p:cNvSpPr txBox="1">
            <a:spLocks/>
          </p:cNvSpPr>
          <p:nvPr/>
        </p:nvSpPr>
        <p:spPr>
          <a:xfrm>
            <a:off x="2372823" y="2133600"/>
            <a:ext cx="4159066" cy="515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j-ea"/>
                <a:cs typeface="+mj-cs"/>
              </a:rPr>
              <a:t>Short cut/ skip connection</a:t>
            </a:r>
          </a:p>
        </p:txBody>
      </p:sp>
      <p:graphicFrame>
        <p:nvGraphicFramePr>
          <p:cNvPr id="11" name="Table 10"/>
          <p:cNvGraphicFramePr>
            <a:graphicFrameLocks noGrp="1"/>
          </p:cNvGraphicFramePr>
          <p:nvPr/>
        </p:nvGraphicFramePr>
        <p:xfrm>
          <a:off x="7458812" y="1061102"/>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 name="Oval 11"/>
          <p:cNvSpPr/>
          <p:nvPr/>
        </p:nvSpPr>
        <p:spPr>
          <a:xfrm>
            <a:off x="7505096" y="1112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7505096" y="14861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7505096"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p:cNvCxnSpPr/>
          <p:nvPr/>
        </p:nvCxnSpPr>
        <p:spPr>
          <a:xfrm flipV="1">
            <a:off x="6870851" y="1603759"/>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334000" y="1423915"/>
                <a:ext cx="564706" cy="3811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334000" y="1423915"/>
                <a:ext cx="564706" cy="3811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71421" y="1419033"/>
                <a:ext cx="784317" cy="3811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71421" y="1419033"/>
                <a:ext cx="784317" cy="381130"/>
              </a:xfrm>
              <a:prstGeom prst="rect">
                <a:avLst/>
              </a:prstGeom>
              <a:blipFill rotWithShape="1">
                <a:blip r:embed="rId4"/>
                <a:stretch>
                  <a:fillRect/>
                </a:stretch>
              </a:blipFill>
            </p:spPr>
            <p:txBody>
              <a:bodyPr/>
              <a:lstStyle/>
              <a:p>
                <a:r>
                  <a:rPr lang="en-US">
                    <a:noFill/>
                  </a:rPr>
                  <a:t> </a:t>
                </a:r>
              </a:p>
            </p:txBody>
          </p:sp>
        </mc:Fallback>
      </mc:AlternateContent>
      <p:cxnSp>
        <p:nvCxnSpPr>
          <p:cNvPr id="18" name="Straight Arrow Connector 17"/>
          <p:cNvCxnSpPr/>
          <p:nvPr/>
        </p:nvCxnSpPr>
        <p:spPr>
          <a:xfrm flipV="1">
            <a:off x="5894679" y="162603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8953" y="1612394"/>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6424195" y="1061964"/>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1" name="Oval 20"/>
          <p:cNvSpPr/>
          <p:nvPr/>
        </p:nvSpPr>
        <p:spPr>
          <a:xfrm>
            <a:off x="6470479" y="111369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6470479" y="148705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470479"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4" name="TextBox 23"/>
              <p:cNvSpPr txBox="1"/>
              <p:nvPr/>
            </p:nvSpPr>
            <p:spPr>
              <a:xfrm>
                <a:off x="139355" y="4038600"/>
                <a:ext cx="4074064" cy="545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𝐳</m:t>
                          </m:r>
                        </m:e>
                        <m:sup>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p>
                      <m:sSup>
                        <m:sSupPr>
                          <m:ctrlP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𝐖</m:t>
                          </m:r>
                        </m:e>
                        <m:sup>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p>
                      <m:sSup>
                        <m:sSupPr>
                          <m:ctrlP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𝐚</m:t>
                          </m:r>
                        </m:e>
                        <m:sup>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p>
                        <m:sSupPr>
                          <m:ctrlPr>
                            <a:rPr kumimoji="0" lang="en-US" sz="2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𝐛</m:t>
                          </m:r>
                        </m:e>
                        <m:sup>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up>
                      </m:sSup>
                    </m:oMath>
                  </m:oMathPara>
                </a14:m>
                <a:endParaRPr kumimoji="0" lang="en-US" sz="26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9355" y="4038600"/>
                <a:ext cx="4074064" cy="54572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4750582"/>
                <a:ext cx="2743059" cy="5095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6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𝐚</m:t>
                          </m:r>
                        </m:e>
                        <m:sup>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𝐠</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sSup>
                        <m:sSupPr>
                          <m:ctrlPr>
                            <a:rPr kumimoji="0" lang="en-US" sz="2600" b="1"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𝐳</m:t>
                          </m:r>
                        </m:e>
                        <m:sup>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m:t>
                      </m:r>
                    </m:oMath>
                  </m:oMathPara>
                </a14:m>
                <a:endParaRPr kumimoji="0" lang="en-US" sz="2600" b="1" i="0" u="none" strike="noStrike" kern="1200" cap="none" spc="0" normalizeH="0" baseline="0" noProof="0" dirty="0">
                  <a:ln>
                    <a:noFill/>
                  </a:ln>
                  <a:solidFill>
                    <a:srgbClr val="0000FF"/>
                  </a:solidFill>
                  <a:effectLst/>
                  <a:uLnTx/>
                  <a:uFillTx/>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400" y="4750582"/>
                <a:ext cx="2743059" cy="509563"/>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648200" y="4038600"/>
                <a:ext cx="4377417" cy="545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𝐳</m:t>
                          </m:r>
                        </m:e>
                        <m: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 </m:t>
                      </m:r>
                      <m:sSup>
                        <m:sSupPr>
                          <m:ctrlPr>
                            <a:rPr kumimoji="0" lang="en-US" sz="2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𝐖</m:t>
                          </m:r>
                        </m:e>
                        <m: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sSup>
                        <m:sSupPr>
                          <m:ctrlPr>
                            <a:rPr kumimoji="0" lang="en-US" sz="2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𝐚</m:t>
                          </m:r>
                        </m:e>
                        <m: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𝟏</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Sup>
                        <m:sSupPr>
                          <m:ctrlPr>
                            <a:rPr kumimoji="0" lang="en-US" sz="2600" b="1"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𝐛</m:t>
                          </m:r>
                        </m:e>
                        <m:sup>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oMath>
                  </m:oMathPara>
                </a14:m>
                <a:endParaRPr kumimoji="0" lang="en-US" sz="2600" b="1" i="0" u="none" strike="noStrike" kern="1200" cap="none" spc="0" normalizeH="0" baseline="0" noProof="0" dirty="0">
                  <a:ln>
                    <a:noFill/>
                  </a:ln>
                  <a:solidFill>
                    <a:srgbClr val="00B050"/>
                  </a:solidFill>
                  <a:effectLst/>
                  <a:uLnTx/>
                  <a:uFillTx/>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648200" y="4038600"/>
                <a:ext cx="4377417" cy="545727"/>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24400" y="4802944"/>
                <a:ext cx="2743059" cy="5095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𝐚</m:t>
                          </m:r>
                        </m:e>
                        <m: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𝐠</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Sup>
                        <m:sSupPr>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𝐳</m:t>
                          </m:r>
                        </m:e>
                        <m: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oMath>
                  </m:oMathPara>
                </a14:m>
                <a:endParaRPr kumimoji="0" lang="en-US" sz="2600" b="1" i="0" u="none" strike="noStrike" kern="1200" cap="none" spc="0" normalizeH="0" baseline="0" noProof="0" dirty="0">
                  <a:ln>
                    <a:noFill/>
                  </a:ln>
                  <a:solidFill>
                    <a:srgbClr val="7030A0"/>
                  </a:solidFill>
                  <a:effectLst/>
                  <a:uLnTx/>
                  <a:uFillTx/>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24400" y="4802944"/>
                <a:ext cx="2743059" cy="509563"/>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745108" y="1145589"/>
                <a:ext cx="784317" cy="3811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745108" y="1145589"/>
                <a:ext cx="784317" cy="381130"/>
              </a:xfrm>
              <a:prstGeom prst="rect">
                <a:avLst/>
              </a:prstGeom>
              <a:blipFill rotWithShape="1">
                <a:blip r:embed="rId9"/>
                <a:stretch>
                  <a:fillRect/>
                </a:stretch>
              </a:blipFill>
            </p:spPr>
            <p:txBody>
              <a:bodyPr/>
              <a:lstStyle/>
              <a:p>
                <a:r>
                  <a:rPr lang="en-US">
                    <a:noFill/>
                  </a:rPr>
                  <a:t> </a:t>
                </a:r>
              </a:p>
            </p:txBody>
          </p:sp>
        </mc:Fallback>
      </mc:AlternateContent>
      <p:cxnSp>
        <p:nvCxnSpPr>
          <p:cNvPr id="5" name="Straight Connector 4"/>
          <p:cNvCxnSpPr/>
          <p:nvPr/>
        </p:nvCxnSpPr>
        <p:spPr>
          <a:xfrm flipV="1">
            <a:off x="6090913" y="762000"/>
            <a:ext cx="0" cy="8417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90913" y="762000"/>
            <a:ext cx="1593225" cy="4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4138" y="766172"/>
            <a:ext cx="0" cy="3466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800" y="2861753"/>
                <a:ext cx="722121" cy="5423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m:t>
                          </m:r>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04800" y="2861753"/>
                <a:ext cx="722121" cy="542393"/>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93601" y="3403376"/>
                <a:ext cx="1065163" cy="5423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m:t>
                          </m:r>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893601" y="3403376"/>
                <a:ext cx="1065163" cy="542393"/>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71600" y="2880156"/>
                <a:ext cx="13740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𝐋𝐢𝐧𝐞𝐚𝐫</m:t>
                      </m:r>
                    </m:oMath>
                  </m:oMathPara>
                </a14:m>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71600" y="2880156"/>
                <a:ext cx="1374094"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41557" y="2870954"/>
                <a:ext cx="11785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t>𝐑𝐞𝐋𝐔</m:t>
                      </m:r>
                    </m:oMath>
                  </m:oMathPara>
                </a14:m>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041557" y="2870954"/>
                <a:ext cx="1178528"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527052" y="2870955"/>
                <a:ext cx="13740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𝐋𝐢𝐧𝐞𝐚𝐫</m:t>
                      </m:r>
                    </m:oMath>
                  </m:oMathPara>
                </a14:m>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527052" y="2870955"/>
                <a:ext cx="137409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349409" y="2861753"/>
                <a:ext cx="11785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𝐑𝐞𝐋𝐔</m:t>
                      </m:r>
                    </m:oMath>
                  </m:oMathPara>
                </a14:m>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349409" y="2861753"/>
                <a:ext cx="1178528" cy="52322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772400" y="2853530"/>
                <a:ext cx="1065163" cy="5423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m:t>
                          </m:r>
                        </m:e>
                        <m:sup>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772400" y="2853530"/>
                <a:ext cx="1065163" cy="542393"/>
              </a:xfrm>
              <a:prstGeom prst="rect">
                <a:avLst/>
              </a:prstGeom>
              <a:blipFill rotWithShape="1">
                <a:blip r:embed="rId16"/>
                <a:stretch>
                  <a:fillRect/>
                </a:stretch>
              </a:blipFill>
            </p:spPr>
            <p:txBody>
              <a:bodyPr/>
              <a:lstStyle/>
              <a:p>
                <a:r>
                  <a:rPr lang="en-US">
                    <a:noFill/>
                  </a:rPr>
                  <a:t> </a:t>
                </a:r>
              </a:p>
            </p:txBody>
          </p:sp>
        </mc:Fallback>
      </mc:AlternateContent>
      <p:cxnSp>
        <p:nvCxnSpPr>
          <p:cNvPr id="48" name="Straight Arrow Connector 47"/>
          <p:cNvCxnSpPr/>
          <p:nvPr/>
        </p:nvCxnSpPr>
        <p:spPr>
          <a:xfrm flipV="1">
            <a:off x="982862" y="315690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4" idx="1"/>
          </p:cNvCxnSpPr>
          <p:nvPr/>
        </p:nvCxnSpPr>
        <p:spPr>
          <a:xfrm>
            <a:off x="2679247" y="3123363"/>
            <a:ext cx="362310" cy="920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1148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6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1400" y="3166553"/>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21054" y="2479798"/>
            <a:ext cx="0" cy="690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21054" y="2498767"/>
            <a:ext cx="50187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46809" y="2455841"/>
            <a:ext cx="0" cy="677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52265" y="5715000"/>
                <a:ext cx="8000181" cy="552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𝐚</m:t>
                        </m:r>
                      </m:e>
                      <m: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up>
                    </m:s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𝐠</m:t>
                    </m:r>
                    <m:d>
                      <m:dPr>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dPr>
                      <m:e>
                        <m:sSup>
                          <m:sSupPr>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𝐳</m:t>
                            </m:r>
                          </m:e>
                          <m:sup>
                            <m:d>
                              <m:dPr>
                                <m:begChr m:val="["/>
                                <m:endChr m:val="]"/>
                                <m:ctrlPr>
                                  <a:rPr kumimoji="0" lang="en-US" sz="26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d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𝐥</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𝟐</m:t>
                                </m:r>
                              </m:e>
                            </m:d>
                          </m:sup>
                        </m:sSup>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sSup>
                          <m:sSupPr>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𝐚</m:t>
                            </m:r>
                          </m:e>
                          <m:sup>
                            <m:d>
                              <m:dPr>
                                <m:begChr m:val="["/>
                                <m:endChr m:val="]"/>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2600" b="1" i="0" u="none" strike="noStrike" kern="1200" cap="none" spc="0" normalizeH="0" baseline="0" noProof="0">
                                    <a:ln>
                                      <a:noFill/>
                                    </a:ln>
                                    <a:solidFill>
                                      <a:srgbClr val="7030A0"/>
                                    </a:solidFill>
                                    <a:effectLst/>
                                    <a:uLnTx/>
                                    <a:uFillTx/>
                                    <a:latin typeface="Cambria Math" panose="02040503050406030204" pitchFamily="18" charset="0"/>
                                    <a:ea typeface="+mn-ea"/>
                                    <a:cs typeface="+mn-cs"/>
                                  </a:rPr>
                                  <m:t>𝐥</m:t>
                                </m:r>
                              </m:e>
                            </m:d>
                          </m:sup>
                        </m:sSup>
                      </m:e>
                    </m:d>
                    <m:r>
                      <a:rPr kumimoji="0" lang="en-US" sz="2600" b="1" i="0" u="none" strike="noStrike" kern="1200" cap="none" spc="0" normalizeH="0" baseline="0" noProof="0" smtClean="0">
                        <a:ln>
                          <a:noFill/>
                        </a:ln>
                        <a:solidFill>
                          <a:srgbClr val="7030A0"/>
                        </a:solidFill>
                        <a:effectLst/>
                        <a:uLnTx/>
                        <a:uFillTx/>
                        <a:latin typeface="Cambria Math"/>
                        <a:ea typeface="+mn-ea"/>
                        <a:cs typeface="+mn-cs"/>
                      </a:rPr>
                      <m:t>=</m:t>
                    </m:r>
                    <m:sSup>
                      <m:sSupPr>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smtClean="0">
                            <a:ln>
                              <a:noFill/>
                            </a:ln>
                            <a:solidFill>
                              <a:srgbClr val="7030A0"/>
                            </a:solidFill>
                            <a:effectLst/>
                            <a:uLnTx/>
                            <a:uFillTx/>
                            <a:latin typeface="Cambria Math"/>
                            <a:ea typeface="+mn-ea"/>
                            <a:cs typeface="+mn-cs"/>
                          </a:rPr>
                          <m:t>𝐠</m:t>
                        </m:r>
                        <m:r>
                          <a:rPr kumimoji="0" lang="en-US" sz="2600" b="1" i="0" u="none" strike="noStrike" kern="1200" cap="none" spc="0" normalizeH="0" baseline="0" noProof="0" smtClean="0">
                            <a:ln>
                              <a:noFill/>
                            </a:ln>
                            <a:solidFill>
                              <a:srgbClr val="7030A0"/>
                            </a:solidFill>
                            <a:effectLst/>
                            <a:uLnTx/>
                            <a:uFillTx/>
                            <a:latin typeface="Cambria Math"/>
                            <a:ea typeface="+mn-ea"/>
                            <a:cs typeface="+mn-cs"/>
                          </a:rPr>
                          <m:t>(</m:t>
                        </m:r>
                        <m:r>
                          <a:rPr kumimoji="0" lang="en-US" sz="2600" b="1" i="0" u="none" strike="noStrike" kern="1200" cap="none" spc="0" normalizeH="0" baseline="0" noProof="0">
                            <a:ln>
                              <a:noFill/>
                            </a:ln>
                            <a:solidFill>
                              <a:srgbClr val="7030A0"/>
                            </a:solidFill>
                            <a:effectLst/>
                            <a:uLnTx/>
                            <a:uFillTx/>
                            <a:latin typeface="Cambria Math"/>
                            <a:ea typeface="+mn-ea"/>
                            <a:cs typeface="+mn-cs"/>
                          </a:rPr>
                          <m:t>𝐖</m:t>
                        </m:r>
                      </m:e>
                      <m:sup>
                        <m:r>
                          <a:rPr kumimoji="0" lang="en-US" sz="2600" b="1" i="0" u="none" strike="noStrike" kern="1200" cap="none" spc="0" normalizeH="0" baseline="0" noProof="0">
                            <a:ln>
                              <a:noFill/>
                            </a:ln>
                            <a:solidFill>
                              <a:srgbClr val="7030A0"/>
                            </a:solidFill>
                            <a:effectLst/>
                            <a:uLnTx/>
                            <a:uFillTx/>
                            <a:latin typeface="Cambria Math"/>
                            <a:ea typeface="+mn-ea"/>
                            <a:cs typeface="+mn-cs"/>
                          </a:rPr>
                          <m:t>[</m:t>
                        </m:r>
                        <m:r>
                          <a:rPr kumimoji="0" lang="en-US" sz="2600" b="1" i="0" u="none" strike="noStrike" kern="1200" cap="none" spc="0" normalizeH="0" baseline="0" noProof="0">
                            <a:ln>
                              <a:noFill/>
                            </a:ln>
                            <a:solidFill>
                              <a:srgbClr val="7030A0"/>
                            </a:solidFill>
                            <a:effectLst/>
                            <a:uLnTx/>
                            <a:uFillTx/>
                            <a:latin typeface="Cambria Math"/>
                            <a:ea typeface="+mn-ea"/>
                            <a:cs typeface="+mn-cs"/>
                          </a:rPr>
                          <m:t>𝐥</m:t>
                        </m:r>
                        <m:r>
                          <a:rPr kumimoji="0" lang="en-US" sz="2600" b="1" i="0" u="none" strike="noStrike" kern="1200" cap="none" spc="0" normalizeH="0" baseline="0" noProof="0">
                            <a:ln>
                              <a:noFill/>
                            </a:ln>
                            <a:solidFill>
                              <a:srgbClr val="7030A0"/>
                            </a:solidFill>
                            <a:effectLst/>
                            <a:uLnTx/>
                            <a:uFillTx/>
                            <a:latin typeface="Cambria Math"/>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a:ea typeface="+mn-ea"/>
                            <a:cs typeface="+mn-cs"/>
                          </a:rPr>
                          <m:t>𝟐</m:t>
                        </m:r>
                        <m:r>
                          <a:rPr kumimoji="0" lang="en-US" sz="2600" b="1" i="0" u="none" strike="noStrike" kern="1200" cap="none" spc="0" normalizeH="0" baseline="0" noProof="0">
                            <a:ln>
                              <a:noFill/>
                            </a:ln>
                            <a:solidFill>
                              <a:srgbClr val="7030A0"/>
                            </a:solidFill>
                            <a:effectLst/>
                            <a:uLnTx/>
                            <a:uFillTx/>
                            <a:latin typeface="Cambria Math"/>
                            <a:ea typeface="+mn-ea"/>
                            <a:cs typeface="+mn-cs"/>
                          </a:rPr>
                          <m:t>]</m:t>
                        </m:r>
                      </m:sup>
                    </m:sSup>
                    <m:sSup>
                      <m:sSupPr>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a:ln>
                              <a:noFill/>
                            </a:ln>
                            <a:solidFill>
                              <a:srgbClr val="7030A0"/>
                            </a:solidFill>
                            <a:effectLst/>
                            <a:uLnTx/>
                            <a:uFillTx/>
                            <a:latin typeface="Cambria Math"/>
                            <a:ea typeface="+mn-ea"/>
                            <a:cs typeface="+mn-cs"/>
                          </a:rPr>
                          <m:t>𝐚</m:t>
                        </m:r>
                      </m:e>
                      <m:sup>
                        <m:r>
                          <a:rPr kumimoji="0" lang="en-US" sz="2600" b="1" i="0" u="none" strike="noStrike" kern="1200" cap="none" spc="0" normalizeH="0" baseline="0" noProof="0">
                            <a:ln>
                              <a:noFill/>
                            </a:ln>
                            <a:solidFill>
                              <a:srgbClr val="7030A0"/>
                            </a:solidFill>
                            <a:effectLst/>
                            <a:uLnTx/>
                            <a:uFillTx/>
                            <a:latin typeface="Cambria Math"/>
                            <a:ea typeface="+mn-ea"/>
                            <a:cs typeface="+mn-cs"/>
                          </a:rPr>
                          <m:t>[</m:t>
                        </m:r>
                        <m:r>
                          <a:rPr kumimoji="0" lang="en-US" sz="2600" b="1" i="0" u="none" strike="noStrike" kern="1200" cap="none" spc="0" normalizeH="0" baseline="0" noProof="0">
                            <a:ln>
                              <a:noFill/>
                            </a:ln>
                            <a:solidFill>
                              <a:srgbClr val="7030A0"/>
                            </a:solidFill>
                            <a:effectLst/>
                            <a:uLnTx/>
                            <a:uFillTx/>
                            <a:latin typeface="Cambria Math"/>
                            <a:ea typeface="+mn-ea"/>
                            <a:cs typeface="+mn-cs"/>
                          </a:rPr>
                          <m:t>𝐥</m:t>
                        </m:r>
                        <m:r>
                          <a:rPr kumimoji="0" lang="en-US" sz="2600" b="1" i="0" u="none" strike="noStrike" kern="1200" cap="none" spc="0" normalizeH="0" baseline="0" noProof="0" smtClean="0">
                            <a:ln>
                              <a:noFill/>
                            </a:ln>
                            <a:solidFill>
                              <a:srgbClr val="7030A0"/>
                            </a:solidFill>
                            <a:effectLst/>
                            <a:uLnTx/>
                            <a:uFillTx/>
                            <a:latin typeface="Cambria Math"/>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a:ea typeface="+mn-ea"/>
                            <a:cs typeface="+mn-cs"/>
                          </a:rPr>
                          <m:t>𝟏</m:t>
                        </m:r>
                        <m:r>
                          <a:rPr kumimoji="0" lang="en-US" sz="2600" b="1" i="0" u="none" strike="noStrike" kern="1200" cap="none" spc="0" normalizeH="0" baseline="0" noProof="0">
                            <a:ln>
                              <a:noFill/>
                            </a:ln>
                            <a:solidFill>
                              <a:srgbClr val="7030A0"/>
                            </a:solidFill>
                            <a:effectLst/>
                            <a:uLnTx/>
                            <a:uFillTx/>
                            <a:latin typeface="Cambria Math"/>
                            <a:ea typeface="+mn-ea"/>
                            <a:cs typeface="+mn-cs"/>
                          </a:rPr>
                          <m:t>]</m:t>
                        </m:r>
                      </m:sup>
                    </m:sSup>
                    <m:r>
                      <a:rPr kumimoji="0" lang="en-US" sz="2600" b="1" i="0" u="none" strike="noStrike" kern="1200" cap="none" spc="0" normalizeH="0" baseline="0" noProof="0">
                        <a:ln>
                          <a:noFill/>
                        </a:ln>
                        <a:solidFill>
                          <a:srgbClr val="7030A0"/>
                        </a:solidFill>
                        <a:effectLst/>
                        <a:uLnTx/>
                        <a:uFillTx/>
                        <a:latin typeface="Cambria Math"/>
                        <a:ea typeface="+mn-ea"/>
                        <a:cs typeface="+mn-cs"/>
                      </a:rPr>
                      <m:t>+</m:t>
                    </m:r>
                    <m:sSup>
                      <m:sSupPr>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a:ln>
                              <a:noFill/>
                            </a:ln>
                            <a:solidFill>
                              <a:srgbClr val="7030A0"/>
                            </a:solidFill>
                            <a:effectLst/>
                            <a:uLnTx/>
                            <a:uFillTx/>
                            <a:latin typeface="Cambria Math"/>
                            <a:ea typeface="+mn-ea"/>
                            <a:cs typeface="+mn-cs"/>
                          </a:rPr>
                          <m:t>𝐛</m:t>
                        </m:r>
                      </m:e>
                      <m:sup>
                        <m:r>
                          <a:rPr kumimoji="0" lang="en-US" sz="2600" b="1" i="0" u="none" strike="noStrike" kern="1200" cap="none" spc="0" normalizeH="0" baseline="0" noProof="0">
                            <a:ln>
                              <a:noFill/>
                            </a:ln>
                            <a:solidFill>
                              <a:srgbClr val="7030A0"/>
                            </a:solidFill>
                            <a:effectLst/>
                            <a:uLnTx/>
                            <a:uFillTx/>
                            <a:latin typeface="Cambria Math"/>
                            <a:ea typeface="+mn-ea"/>
                            <a:cs typeface="+mn-cs"/>
                          </a:rPr>
                          <m:t>[</m:t>
                        </m:r>
                        <m:r>
                          <a:rPr kumimoji="0" lang="en-US" sz="2600" b="1" i="0" u="none" strike="noStrike" kern="1200" cap="none" spc="0" normalizeH="0" baseline="0" noProof="0">
                            <a:ln>
                              <a:noFill/>
                            </a:ln>
                            <a:solidFill>
                              <a:srgbClr val="7030A0"/>
                            </a:solidFill>
                            <a:effectLst/>
                            <a:uLnTx/>
                            <a:uFillTx/>
                            <a:latin typeface="Cambria Math"/>
                            <a:ea typeface="+mn-ea"/>
                            <a:cs typeface="+mn-cs"/>
                          </a:rPr>
                          <m:t>𝐥</m:t>
                        </m:r>
                        <m:r>
                          <a:rPr kumimoji="0" lang="en-US" sz="2600" b="1" i="0" u="none" strike="noStrike" kern="1200" cap="none" spc="0" normalizeH="0" baseline="0" noProof="0">
                            <a:ln>
                              <a:noFill/>
                            </a:ln>
                            <a:solidFill>
                              <a:srgbClr val="7030A0"/>
                            </a:solidFill>
                            <a:effectLst/>
                            <a:uLnTx/>
                            <a:uFillTx/>
                            <a:latin typeface="Cambria Math"/>
                            <a:ea typeface="+mn-ea"/>
                            <a:cs typeface="+mn-cs"/>
                          </a:rPr>
                          <m:t>+</m:t>
                        </m:r>
                        <m:r>
                          <a:rPr kumimoji="0" lang="en-US" sz="2600" b="1" i="0" u="none" strike="noStrike" kern="1200" cap="none" spc="0" normalizeH="0" baseline="0" noProof="0" smtClean="0">
                            <a:ln>
                              <a:noFill/>
                            </a:ln>
                            <a:solidFill>
                              <a:srgbClr val="7030A0"/>
                            </a:solidFill>
                            <a:effectLst/>
                            <a:uLnTx/>
                            <a:uFillTx/>
                            <a:latin typeface="Cambria Math"/>
                            <a:ea typeface="+mn-ea"/>
                            <a:cs typeface="+mn-cs"/>
                          </a:rPr>
                          <m:t>𝟐</m:t>
                        </m:r>
                        <m:r>
                          <a:rPr kumimoji="0" lang="en-US" sz="2600" b="1" i="0" u="none" strike="noStrike" kern="1200" cap="none" spc="0" normalizeH="0" baseline="0" noProof="0">
                            <a:ln>
                              <a:noFill/>
                            </a:ln>
                            <a:solidFill>
                              <a:srgbClr val="7030A0"/>
                            </a:solidFill>
                            <a:effectLst/>
                            <a:uLnTx/>
                            <a:uFillTx/>
                            <a:latin typeface="Cambria Math"/>
                            <a:ea typeface="+mn-ea"/>
                            <a:cs typeface="+mn-cs"/>
                          </a:rPr>
                          <m:t>]</m:t>
                        </m:r>
                      </m:sup>
                    </m:sSup>
                    <m:r>
                      <a:rPr kumimoji="0" lang="en-US" sz="2600" b="1" i="0" u="none" strike="noStrike" kern="1200" cap="none" spc="0" normalizeH="0" baseline="0" noProof="0">
                        <a:ln>
                          <a:noFill/>
                        </a:ln>
                        <a:solidFill>
                          <a:srgbClr val="7030A0"/>
                        </a:solidFill>
                        <a:effectLst/>
                        <a:uLnTx/>
                        <a:uFillTx/>
                        <a:latin typeface="Cambria Math"/>
                        <a:ea typeface="+mn-ea"/>
                        <a:cs typeface="+mn-cs"/>
                      </a:rPr>
                      <m:t>+</m:t>
                    </m:r>
                    <m:sSup>
                      <m:sSupPr>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pPr>
                      <m:e>
                        <m:r>
                          <a:rPr kumimoji="0" lang="en-US" sz="2600" b="1" i="0" u="none" strike="noStrike" kern="1200" cap="none" spc="0" normalizeH="0" baseline="0" noProof="0">
                            <a:ln>
                              <a:noFill/>
                            </a:ln>
                            <a:solidFill>
                              <a:srgbClr val="7030A0"/>
                            </a:solidFill>
                            <a:effectLst/>
                            <a:uLnTx/>
                            <a:uFillTx/>
                            <a:latin typeface="Cambria Math"/>
                            <a:ea typeface="+mn-ea"/>
                            <a:cs typeface="+mn-cs"/>
                          </a:rPr>
                          <m:t>𝐚</m:t>
                        </m:r>
                      </m:e>
                      <m:sup>
                        <m:d>
                          <m:dPr>
                            <m:begChr m:val="["/>
                            <m:endChr m:val="]"/>
                            <m:ctrlPr>
                              <a:rPr kumimoji="0" lang="en-US" sz="26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dPr>
                          <m:e>
                            <m:r>
                              <a:rPr kumimoji="0" lang="en-US" sz="2600" b="1" i="0" u="none" strike="noStrike" kern="1200" cap="none" spc="0" normalizeH="0" baseline="0" noProof="0">
                                <a:ln>
                                  <a:noFill/>
                                </a:ln>
                                <a:solidFill>
                                  <a:srgbClr val="7030A0"/>
                                </a:solidFill>
                                <a:effectLst/>
                                <a:uLnTx/>
                                <a:uFillTx/>
                                <a:latin typeface="Cambria Math"/>
                                <a:ea typeface="+mn-ea"/>
                                <a:cs typeface="+mn-cs"/>
                              </a:rPr>
                              <m:t>𝐥</m:t>
                            </m:r>
                          </m:e>
                        </m:d>
                      </m:sup>
                    </m:sSup>
                  </m:oMath>
                </a14:m>
                <a:r>
                  <a:rPr kumimoji="0" lang="en-US" sz="2600" b="1" i="0" u="none" strike="noStrike" kern="1200" cap="none" spc="0" normalizeH="0" baseline="0" noProof="0" dirty="0">
                    <a:ln>
                      <a:noFill/>
                    </a:ln>
                    <a:solidFill>
                      <a:srgbClr val="7030A0"/>
                    </a:solidFill>
                    <a:effectLst/>
                    <a:uLnTx/>
                    <a:uFillTx/>
                    <a:latin typeface="Calibri"/>
                    <a:ea typeface="+mn-ea"/>
                    <a:cs typeface="+mn-cs"/>
                  </a:rPr>
                  <a:t>) </a:t>
                </a:r>
              </a:p>
            </p:txBody>
          </p:sp>
        </mc:Choice>
        <mc:Fallback xmlns="">
          <p:sp>
            <p:nvSpPr>
              <p:cNvPr id="61" name="TextBox 60"/>
              <p:cNvSpPr txBox="1">
                <a:spLocks noRot="1" noChangeAspect="1" noMove="1" noResize="1" noEditPoints="1" noAdjustHandles="1" noChangeArrowheads="1" noChangeShapeType="1" noTextEdit="1"/>
              </p:cNvSpPr>
              <p:nvPr/>
            </p:nvSpPr>
            <p:spPr>
              <a:xfrm>
                <a:off x="452265" y="5715000"/>
                <a:ext cx="8000181" cy="552202"/>
              </a:xfrm>
              <a:prstGeom prst="rect">
                <a:avLst/>
              </a:prstGeom>
              <a:blipFill rotWithShape="1">
                <a:blip r:embed="rId17"/>
                <a:stretch>
                  <a:fillRect t="-2222" r="-1828" b="-23333"/>
                </a:stretch>
              </a:blipFill>
            </p:spPr>
            <p:txBody>
              <a:bodyPr/>
              <a:lstStyle/>
              <a:p>
                <a:r>
                  <a:rPr lang="en-US">
                    <a:noFill/>
                  </a:rPr>
                  <a:t> </a:t>
                </a:r>
              </a:p>
            </p:txBody>
          </p:sp>
        </mc:Fallback>
      </mc:AlternateContent>
      <p:sp>
        <p:nvSpPr>
          <p:cNvPr id="65" name="TextBox 64"/>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spTree>
    <p:extLst>
      <p:ext uri="{BB962C8B-B14F-4D97-AF65-F5344CB8AC3E}">
        <p14:creationId xmlns:p14="http://schemas.microsoft.com/office/powerpoint/2010/main" val="308463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indent="0" fontAlgn="base">
              <a:buNone/>
            </a:pPr>
            <a:r>
              <a:rPr lang="en-US" sz="2600" b="1" dirty="0">
                <a:cs typeface="Arial"/>
              </a:rPr>
              <a:t>Full </a:t>
            </a:r>
            <a:r>
              <a:rPr lang="en-US" sz="2600" b="1" dirty="0" err="1">
                <a:cs typeface="Arial"/>
              </a:rPr>
              <a:t>ResNet</a:t>
            </a:r>
            <a:r>
              <a:rPr lang="en-US" sz="2600" b="1" dirty="0">
                <a:cs typeface="Arial"/>
              </a:rPr>
              <a:t> architecture:</a:t>
            </a:r>
          </a:p>
          <a:p>
            <a:pPr fontAlgn="base"/>
            <a:r>
              <a:rPr lang="en-US" sz="2600" dirty="0">
                <a:cs typeface="Arial"/>
              </a:rPr>
              <a:t>Stack residual blocks</a:t>
            </a:r>
          </a:p>
          <a:p>
            <a:pPr fontAlgn="base"/>
            <a:r>
              <a:rPr lang="en-US" sz="2600" dirty="0">
                <a:cs typeface="Arial"/>
              </a:rPr>
              <a:t>Every residual block has two 3x3 conv layers</a:t>
            </a:r>
          </a:p>
          <a:p>
            <a:pPr fontAlgn="base"/>
            <a:r>
              <a:rPr lang="en-US" sz="2600" dirty="0">
                <a:cs typeface="Arial"/>
              </a:rPr>
              <a:t>Periodically, double # of filters and </a:t>
            </a:r>
            <a:r>
              <a:rPr lang="en-US" sz="2600" dirty="0" err="1">
                <a:cs typeface="Arial"/>
              </a:rPr>
              <a:t>downsample</a:t>
            </a:r>
            <a:r>
              <a:rPr lang="en-US" sz="2600" dirty="0">
                <a:cs typeface="Arial"/>
              </a:rPr>
              <a:t> spatially using </a:t>
            </a:r>
            <a:r>
              <a:rPr lang="en-US" sz="2600" dirty="0">
                <a:solidFill>
                  <a:srgbClr val="FF0000"/>
                </a:solidFill>
                <a:cs typeface="Arial"/>
              </a:rPr>
              <a:t>stride 2</a:t>
            </a:r>
            <a:r>
              <a:rPr lang="en-US" sz="2600" dirty="0">
                <a:cs typeface="Arial"/>
              </a:rPr>
              <a:t> (in each dimension)</a:t>
            </a:r>
          </a:p>
          <a:p>
            <a:pPr fontAlgn="base"/>
            <a:r>
              <a:rPr lang="en-US" sz="2600" dirty="0">
                <a:cs typeface="Arial"/>
              </a:rPr>
              <a:t>Additional conv layer at the beginning</a:t>
            </a:r>
          </a:p>
          <a:p>
            <a:pPr fontAlgn="base"/>
            <a:r>
              <a:rPr lang="en-US" sz="2600" dirty="0">
                <a:cs typeface="Arial"/>
              </a:rPr>
              <a:t>No FC layers at the end (only FC 1000 to output classes)</a:t>
            </a:r>
          </a:p>
          <a:p>
            <a:pPr marL="0" indent="0" fontAlgn="base">
              <a:buNone/>
            </a:pPr>
            <a:endParaRPr lang="en-US" sz="2600" dirty="0">
              <a:cs typeface="Arial"/>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Tree>
    <p:extLst>
      <p:ext uri="{BB962C8B-B14F-4D97-AF65-F5344CB8AC3E}">
        <p14:creationId xmlns:p14="http://schemas.microsoft.com/office/powerpoint/2010/main" val="1289543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fontAlgn="base"/>
            <a:r>
              <a:rPr lang="en-US" sz="2600" dirty="0">
                <a:cs typeface="Arial"/>
              </a:rPr>
              <a:t>Total depths of 34, 50, 101, or 152 layers for ImageNet</a:t>
            </a:r>
          </a:p>
          <a:p>
            <a:pPr fontAlgn="base"/>
            <a:r>
              <a:rPr lang="en-US" sz="2600" dirty="0">
                <a:cs typeface="Arial"/>
              </a:rPr>
              <a:t>For deeper networks (ResNet-50+), use “bottleneck” layer to improve efficiency (similar to </a:t>
            </a:r>
            <a:r>
              <a:rPr lang="en-US" sz="2600" dirty="0" err="1">
                <a:cs typeface="Arial"/>
              </a:rPr>
              <a:t>GoogLeNet</a:t>
            </a:r>
            <a:r>
              <a:rPr lang="en-US" sz="2600" dirty="0">
                <a:cs typeface="Arial"/>
              </a:rPr>
              <a:t>)</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Tree>
    <p:extLst>
      <p:ext uri="{BB962C8B-B14F-4D97-AF65-F5344CB8AC3E}">
        <p14:creationId xmlns:p14="http://schemas.microsoft.com/office/powerpoint/2010/main" val="11397898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0" indent="0" fontAlgn="base">
              <a:buNone/>
            </a:pPr>
            <a:r>
              <a:rPr lang="en-US" sz="2600" b="1" dirty="0">
                <a:cs typeface="Arial"/>
              </a:rPr>
              <a:t>Experimental Results:</a:t>
            </a:r>
          </a:p>
          <a:p>
            <a:pPr fontAlgn="base"/>
            <a:r>
              <a:rPr lang="en-US" sz="2600" dirty="0">
                <a:cs typeface="Arial"/>
              </a:rPr>
              <a:t>Able to train very deep networks without degrading</a:t>
            </a:r>
          </a:p>
          <a:p>
            <a:pPr fontAlgn="base"/>
            <a:r>
              <a:rPr lang="en-US" sz="2600" dirty="0">
                <a:cs typeface="Arial"/>
              </a:rPr>
              <a:t>Deeper networks now achieve lower training errors as expected</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sp>
        <p:nvSpPr>
          <p:cNvPr id="9" name="Rectangle 8"/>
          <p:cNvSpPr/>
          <p:nvPr/>
        </p:nvSpPr>
        <p:spPr>
          <a:xfrm>
            <a:off x="0" y="6581001"/>
            <a:ext cx="66294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Fei-Fei</a:t>
            </a:r>
            <a:r>
              <a:rPr kumimoji="0" lang="en-US" sz="1200" b="0" i="0" u="none" strike="noStrike" kern="1200" cap="none" spc="0" normalizeH="0" baseline="0" noProof="0" dirty="0">
                <a:ln>
                  <a:noFill/>
                </a:ln>
                <a:solidFill>
                  <a:prstClr val="black"/>
                </a:solidFill>
                <a:effectLst/>
                <a:uLnTx/>
                <a:uFillTx/>
                <a:latin typeface="Calibri"/>
                <a:ea typeface="+mn-ea"/>
                <a:cs typeface="+mn-cs"/>
              </a:rPr>
              <a:t> &amp; Justin Johnson &amp; Serena Yeung. Lecture 9. </a:t>
            </a:r>
          </a:p>
        </p:txBody>
      </p:sp>
    </p:spTree>
    <p:extLst>
      <p:ext uri="{BB962C8B-B14F-4D97-AF65-F5344CB8AC3E}">
        <p14:creationId xmlns:p14="http://schemas.microsoft.com/office/powerpoint/2010/main" val="6245337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marL="0" indent="0">
              <a:buNone/>
            </a:pPr>
            <a:r>
              <a:rPr lang="en-US" sz="2200" dirty="0"/>
              <a:t>Even better than human performance!</a:t>
            </a:r>
          </a:p>
        </p:txBody>
      </p:sp>
      <p:sp>
        <p:nvSpPr>
          <p:cNvPr id="3" name="Litebulb"/>
          <p:cNvSpPr>
            <a:spLocks noEditPoints="1" noChangeArrowheads="1"/>
          </p:cNvSpPr>
          <p:nvPr/>
        </p:nvSpPr>
        <p:spPr bwMode="auto">
          <a:xfrm>
            <a:off x="304800" y="304800"/>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p:cNvSpPr txBox="1"/>
          <p:nvPr/>
        </p:nvSpPr>
        <p:spPr>
          <a:xfrm>
            <a:off x="7315200" y="6465458"/>
            <a:ext cx="1760418"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[He et al., 2015]</a:t>
            </a:r>
          </a:p>
        </p:txBody>
      </p:sp>
    </p:spTree>
    <p:extLst>
      <p:ext uri="{BB962C8B-B14F-4D97-AF65-F5344CB8AC3E}">
        <p14:creationId xmlns:p14="http://schemas.microsoft.com/office/powerpoint/2010/main" val="41298551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A2A50-3166-439E-B76F-200C47890939}"/>
              </a:ext>
            </a:extLst>
          </p:cNvPr>
          <p:cNvSpPr>
            <a:spLocks noGrp="1"/>
          </p:cNvSpPr>
          <p:nvPr>
            <p:ph type="title"/>
          </p:nvPr>
        </p:nvSpPr>
        <p:spPr/>
        <p:txBody>
          <a:bodyPr/>
          <a:lstStyle/>
          <a:p>
            <a:r>
              <a:rPr lang="en-US" altLang="zh-CN" dirty="0"/>
              <a:t>Object detection</a:t>
            </a:r>
            <a:endParaRPr lang="zh-CN" altLang="en-US" dirty="0"/>
          </a:p>
        </p:txBody>
      </p:sp>
      <p:pic>
        <p:nvPicPr>
          <p:cNvPr id="4" name="内容占位符 3">
            <a:extLst>
              <a:ext uri="{FF2B5EF4-FFF2-40B4-BE49-F238E27FC236}">
                <a16:creationId xmlns:a16="http://schemas.microsoft.com/office/drawing/2014/main" id="{AD262134-48A0-4A2D-8759-D6BF74E72087}"/>
              </a:ext>
            </a:extLst>
          </p:cNvPr>
          <p:cNvPicPr>
            <a:picLocks noGrp="1" noChangeAspect="1"/>
          </p:cNvPicPr>
          <p:nvPr>
            <p:ph idx="1"/>
          </p:nvPr>
        </p:nvPicPr>
        <p:blipFill>
          <a:blip r:embed="rId2"/>
          <a:stretch>
            <a:fillRect/>
          </a:stretch>
        </p:blipFill>
        <p:spPr>
          <a:xfrm>
            <a:off x="294352" y="1690688"/>
            <a:ext cx="8496567" cy="3864537"/>
          </a:xfrm>
          <a:prstGeom prst="rect">
            <a:avLst/>
          </a:prstGeom>
        </p:spPr>
      </p:pic>
    </p:spTree>
    <p:extLst>
      <p:ext uri="{BB962C8B-B14F-4D97-AF65-F5344CB8AC3E}">
        <p14:creationId xmlns:p14="http://schemas.microsoft.com/office/powerpoint/2010/main" val="179765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r>
              <a:rPr lang="en-US" altLang="zh-TW" dirty="0"/>
              <a:t> - variant</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4" name="群組 3"/>
          <p:cNvGrpSpPr/>
          <p:nvPr/>
        </p:nvGrpSpPr>
        <p:grpSpPr>
          <a:xfrm>
            <a:off x="1099159" y="2138130"/>
            <a:ext cx="3065937" cy="3267845"/>
            <a:chOff x="7326642" y="417698"/>
            <a:chExt cx="3065937" cy="3267845"/>
          </a:xfrm>
        </p:grpSpPr>
        <p:grpSp>
          <p:nvGrpSpPr>
            <p:cNvPr id="5" name="群組 4"/>
            <p:cNvGrpSpPr/>
            <p:nvPr/>
          </p:nvGrpSpPr>
          <p:grpSpPr>
            <a:xfrm>
              <a:off x="7326642" y="876180"/>
              <a:ext cx="3065937" cy="2809363"/>
              <a:chOff x="5844686" y="3815455"/>
              <a:chExt cx="3065937" cy="2809363"/>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8687357" y="5527718"/>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313865" y="3815455"/>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1" name="直線接點 10"/>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7985942" y="4252893"/>
                    <a:ext cx="80246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844686" y="6082863"/>
                    <a:ext cx="137473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01</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 name="文字方塊 5"/>
                <p:cNvSpPr txBox="1"/>
                <p:nvPr/>
              </p:nvSpPr>
              <p:spPr>
                <a:xfrm>
                  <a:off x="7926576" y="417698"/>
                  <a:ext cx="198644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𝐿𝑒𝑎𝑘𝑦</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𝑅𝑒𝐿𝑈</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p:cNvGrpSpPr/>
          <p:nvPr/>
        </p:nvGrpSpPr>
        <p:grpSpPr>
          <a:xfrm>
            <a:off x="4925769" y="2168302"/>
            <a:ext cx="3053828" cy="3328700"/>
            <a:chOff x="7434636" y="356843"/>
            <a:chExt cx="3053828" cy="3328700"/>
          </a:xfrm>
        </p:grpSpPr>
        <p:grpSp>
          <p:nvGrpSpPr>
            <p:cNvPr id="16" name="群組 15"/>
            <p:cNvGrpSpPr/>
            <p:nvPr/>
          </p:nvGrpSpPr>
          <p:grpSpPr>
            <a:xfrm>
              <a:off x="7434636" y="876180"/>
              <a:ext cx="2957943" cy="2809363"/>
              <a:chOff x="5952680" y="3815455"/>
              <a:chExt cx="2957943" cy="2809363"/>
            </a:xfrm>
          </p:grpSpPr>
          <p:cxnSp>
            <p:nvCxnSpPr>
              <p:cNvPr id="18" name="直線單箭頭接點 1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8687357" y="5527718"/>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313865" y="3815455"/>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7985942" y="4252893"/>
                    <a:ext cx="80246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952680" y="6055863"/>
                    <a:ext cx="98680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p:cNvSpPr txBox="1"/>
                <p:nvPr/>
              </p:nvSpPr>
              <p:spPr>
                <a:xfrm>
                  <a:off x="7599083" y="356843"/>
                  <a:ext cx="288938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𝑃𝑎𝑟𝑎𝑚𝑒𝑡𝑟𝑖𝑐</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𝑅𝑒𝐿𝑈</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p:cNvSpPr txBox="1"/>
          <p:nvPr/>
        </p:nvSpPr>
        <p:spPr>
          <a:xfrm>
            <a:off x="5090216" y="5758281"/>
            <a:ext cx="272233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TW" sz="2400" b="0" i="0" u="none" strike="noStrike" kern="1200" cap="none" spc="0" normalizeH="0" baseline="0" noProof="0" dirty="0">
                <a:ln>
                  <a:noFill/>
                </a:ln>
                <a:solidFill>
                  <a:prstClr val="white"/>
                </a:solidFill>
                <a:effectLst/>
                <a:uLnTx/>
                <a:uFillTx/>
                <a:latin typeface="Calibri" panose="020F0502020204030204"/>
                <a:cs typeface="+mn-cs"/>
              </a:rPr>
              <a:t>α</a:t>
            </a:r>
            <a:r>
              <a:rPr kumimoji="0" lang="en-US" altLang="zh-TW" sz="2400" b="0" i="0" u="none" strike="noStrike" kern="1200" cap="none" spc="0" normalizeH="0" baseline="0" noProof="0" dirty="0">
                <a:ln>
                  <a:noFill/>
                </a:ln>
                <a:solidFill>
                  <a:prstClr val="white"/>
                </a:solidFill>
                <a:effectLst/>
                <a:uLnTx/>
                <a:uFillTx/>
                <a:latin typeface="Calibri" panose="020F0502020204030204"/>
                <a:cs typeface="+mn-cs"/>
              </a:rPr>
              <a:t> also learned by gradient descent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27133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DB8EC-10A0-4236-BE5E-4AEE7D265AD5}"/>
              </a:ext>
            </a:extLst>
          </p:cNvPr>
          <p:cNvSpPr>
            <a:spLocks noGrp="1"/>
          </p:cNvSpPr>
          <p:nvPr>
            <p:ph type="title"/>
          </p:nvPr>
        </p:nvSpPr>
        <p:spPr>
          <a:xfrm>
            <a:off x="29497" y="0"/>
            <a:ext cx="7886700" cy="1325563"/>
          </a:xfrm>
        </p:spPr>
        <p:txBody>
          <a:bodyPr/>
          <a:lstStyle/>
          <a:p>
            <a:r>
              <a:rPr lang="en-US" altLang="zh-CN" dirty="0"/>
              <a:t>CNN</a:t>
            </a:r>
            <a:r>
              <a:rPr lang="zh-CN" altLang="en-US" dirty="0"/>
              <a:t>的扩展：</a:t>
            </a:r>
            <a:r>
              <a:rPr lang="en-US" altLang="zh-CN" dirty="0"/>
              <a:t>R-CNN</a:t>
            </a:r>
            <a:endParaRPr lang="zh-CN" altLang="en-US" dirty="0"/>
          </a:p>
        </p:txBody>
      </p:sp>
      <p:pic>
        <p:nvPicPr>
          <p:cNvPr id="4" name="内容占位符 3">
            <a:extLst>
              <a:ext uri="{FF2B5EF4-FFF2-40B4-BE49-F238E27FC236}">
                <a16:creationId xmlns:a16="http://schemas.microsoft.com/office/drawing/2014/main" id="{53F92E28-0B4D-4C07-B4CD-A252480ADFF9}"/>
              </a:ext>
            </a:extLst>
          </p:cNvPr>
          <p:cNvPicPr>
            <a:picLocks noGrp="1" noChangeAspect="1"/>
          </p:cNvPicPr>
          <p:nvPr>
            <p:ph idx="1"/>
          </p:nvPr>
        </p:nvPicPr>
        <p:blipFill>
          <a:blip r:embed="rId2"/>
          <a:stretch>
            <a:fillRect/>
          </a:stretch>
        </p:blipFill>
        <p:spPr>
          <a:xfrm>
            <a:off x="29497" y="943819"/>
            <a:ext cx="7886700" cy="3138877"/>
          </a:xfrm>
          <a:prstGeom prst="rect">
            <a:avLst/>
          </a:prstGeom>
        </p:spPr>
      </p:pic>
      <p:sp>
        <p:nvSpPr>
          <p:cNvPr id="5" name="TextBox 8">
            <a:extLst>
              <a:ext uri="{FF2B5EF4-FFF2-40B4-BE49-F238E27FC236}">
                <a16:creationId xmlns:a16="http://schemas.microsoft.com/office/drawing/2014/main" id="{50D1D02E-7DE9-47E6-A8D7-1E3FC5291DEE}"/>
              </a:ext>
            </a:extLst>
          </p:cNvPr>
          <p:cNvSpPr txBox="1"/>
          <p:nvPr/>
        </p:nvSpPr>
        <p:spPr>
          <a:xfrm>
            <a:off x="29497" y="4082696"/>
            <a:ext cx="8976816" cy="1449115"/>
          </a:xfrm>
          <a:prstGeom prst="rect">
            <a:avLst/>
          </a:prstGeom>
          <a:noFill/>
        </p:spPr>
        <p:txBody>
          <a:bodyPr vert="horz" wrap="none" lIns="0" tIns="0" rIns="0" bIns="0" rtlCol="0">
            <a:spAutoFit/>
          </a:bodyPr>
          <a:lstStyle/>
          <a:p>
            <a:pPr marL="0" marR="0" lvl="0" indent="0" defTabSz="914400" eaLnBrk="1" fontAlgn="auto" latinLnBrk="0" hangingPunct="1">
              <a:lnSpc>
                <a:spcPts val="3600"/>
              </a:lnSpc>
              <a:buClrTx/>
              <a:buSzTx/>
              <a:buNone/>
              <a:tabLst>
                <a:tab pos="127000" algn="l"/>
              </a:tabLst>
              <a:defRPr/>
            </a:pPr>
            <a:r>
              <a:rPr lang="zh-CN" altLang="en-US" sz="2800" dirty="0"/>
              <a:t>	</a:t>
            </a:r>
            <a:r>
              <a:rPr lang="zh-CN" altLang="en-US" sz="2800" dirty="0">
                <a:solidFill>
                  <a:srgbClr val="000000"/>
                </a:solidFill>
                <a:latin typeface="微软雅黑"/>
              </a:rPr>
              <a:t>基本思想：首先采用非深度的方法，在图像中提取</a:t>
            </a:r>
          </a:p>
          <a:p>
            <a:pPr marL="0" marR="0" lvl="0" indent="0" defTabSz="914400" eaLnBrk="1" fontAlgn="auto" latinLnBrk="0" hangingPunct="1">
              <a:lnSpc>
                <a:spcPts val="4024"/>
              </a:lnSpc>
              <a:buClrTx/>
              <a:buSzTx/>
              <a:buNone/>
              <a:tabLst>
                <a:tab pos="127000" algn="l"/>
              </a:tabLst>
              <a:defRPr/>
            </a:pPr>
            <a:r>
              <a:rPr lang="zh-CN" altLang="en-US" sz="2800" dirty="0">
                <a:solidFill>
                  <a:srgbClr val="000000"/>
                </a:solidFill>
                <a:latin typeface="微软雅黑"/>
              </a:rPr>
              <a:t>可能是物体的图形块，然后利用深度学习算法根据这些图</a:t>
            </a:r>
          </a:p>
          <a:p>
            <a:pPr marL="0" marR="0" lvl="0" indent="0" defTabSz="914400" eaLnBrk="1" fontAlgn="auto" latinLnBrk="0" hangingPunct="1">
              <a:lnSpc>
                <a:spcPts val="3700"/>
              </a:lnSpc>
              <a:buClrTx/>
              <a:buSzTx/>
              <a:buNone/>
              <a:tabLst>
                <a:tab pos="127000" algn="l"/>
              </a:tabLst>
              <a:defRPr/>
            </a:pPr>
            <a:r>
              <a:rPr lang="zh-CN" altLang="en-US" sz="2800" dirty="0">
                <a:solidFill>
                  <a:srgbClr val="000000"/>
                </a:solidFill>
                <a:latin typeface="微软雅黑"/>
              </a:rPr>
              <a:t>像块，判断属性和物体的位置</a:t>
            </a:r>
          </a:p>
        </p:txBody>
      </p:sp>
      <p:sp>
        <p:nvSpPr>
          <p:cNvPr id="7" name="TextBox 9">
            <a:extLst>
              <a:ext uri="{FF2B5EF4-FFF2-40B4-BE49-F238E27FC236}">
                <a16:creationId xmlns:a16="http://schemas.microsoft.com/office/drawing/2014/main" id="{69D31B8C-75CB-4403-B754-48A0CACE3D83}"/>
              </a:ext>
            </a:extLst>
          </p:cNvPr>
          <p:cNvSpPr txBox="1"/>
          <p:nvPr/>
        </p:nvSpPr>
        <p:spPr>
          <a:xfrm>
            <a:off x="0" y="5704577"/>
            <a:ext cx="8739572" cy="987450"/>
          </a:xfrm>
          <a:prstGeom prst="rect">
            <a:avLst/>
          </a:prstGeom>
          <a:noFill/>
        </p:spPr>
        <p:txBody>
          <a:bodyPr vert="horz" wrap="none" lIns="0" tIns="0" rIns="0" bIns="0" rtlCol="0">
            <a:spAutoFit/>
          </a:bodyPr>
          <a:lstStyle/>
          <a:p>
            <a:pPr>
              <a:lnSpc>
                <a:spcPts val="3600"/>
              </a:lnSpc>
            </a:pPr>
            <a:r>
              <a:rPr lang="en-US" altLang="zh-CN" sz="2800" dirty="0">
                <a:solidFill>
                  <a:srgbClr val="000000"/>
                </a:solidFill>
                <a:latin typeface="微软雅黑"/>
              </a:rPr>
              <a:t>Selective Search</a:t>
            </a:r>
            <a:r>
              <a:rPr lang="zh-CN" altLang="en-US" sz="2800" dirty="0">
                <a:solidFill>
                  <a:srgbClr val="000000"/>
                </a:solidFill>
                <a:latin typeface="微软雅黑"/>
              </a:rPr>
              <a:t>：先把完全不可能是物体的图像块去</a:t>
            </a:r>
          </a:p>
          <a:p>
            <a:pPr>
              <a:lnSpc>
                <a:spcPts val="4084"/>
              </a:lnSpc>
            </a:pPr>
            <a:r>
              <a:rPr lang="zh-CN" altLang="en-US" sz="2800" dirty="0">
                <a:solidFill>
                  <a:srgbClr val="000000"/>
                </a:solidFill>
                <a:latin typeface="微软雅黑"/>
              </a:rPr>
              <a:t>除，只剩</a:t>
            </a:r>
            <a:r>
              <a:rPr lang="en-US" altLang="zh-CN" sz="2800" dirty="0">
                <a:solidFill>
                  <a:srgbClr val="000000"/>
                </a:solidFill>
                <a:latin typeface="微软雅黑"/>
              </a:rPr>
              <a:t>2000</a:t>
            </a:r>
            <a:r>
              <a:rPr lang="zh-CN" altLang="en-US" sz="2800" dirty="0">
                <a:solidFill>
                  <a:srgbClr val="000000"/>
                </a:solidFill>
                <a:latin typeface="微软雅黑"/>
              </a:rPr>
              <a:t>左右的图像块放到深度网络⾥判断。</a:t>
            </a:r>
          </a:p>
        </p:txBody>
      </p:sp>
    </p:spTree>
    <p:extLst>
      <p:ext uri="{BB962C8B-B14F-4D97-AF65-F5344CB8AC3E}">
        <p14:creationId xmlns:p14="http://schemas.microsoft.com/office/powerpoint/2010/main" val="279365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DB8EC-10A0-4236-BE5E-4AEE7D265AD5}"/>
              </a:ext>
            </a:extLst>
          </p:cNvPr>
          <p:cNvSpPr>
            <a:spLocks noGrp="1"/>
          </p:cNvSpPr>
          <p:nvPr>
            <p:ph type="title"/>
          </p:nvPr>
        </p:nvSpPr>
        <p:spPr>
          <a:xfrm>
            <a:off x="29497" y="0"/>
            <a:ext cx="7886700" cy="1325563"/>
          </a:xfrm>
        </p:spPr>
        <p:txBody>
          <a:bodyPr/>
          <a:lstStyle/>
          <a:p>
            <a:r>
              <a:rPr lang="en-US" altLang="zh-CN" dirty="0"/>
              <a:t>CNN</a:t>
            </a:r>
            <a:r>
              <a:rPr lang="zh-CN" altLang="en-US" dirty="0"/>
              <a:t>的扩展：</a:t>
            </a:r>
            <a:r>
              <a:rPr lang="en-US" altLang="zh-CN" dirty="0"/>
              <a:t>R-CNN</a:t>
            </a:r>
            <a:endParaRPr lang="zh-CN" altLang="en-US" dirty="0"/>
          </a:p>
        </p:txBody>
      </p:sp>
      <p:pic>
        <p:nvPicPr>
          <p:cNvPr id="4" name="内容占位符 3">
            <a:extLst>
              <a:ext uri="{FF2B5EF4-FFF2-40B4-BE49-F238E27FC236}">
                <a16:creationId xmlns:a16="http://schemas.microsoft.com/office/drawing/2014/main" id="{53F92E28-0B4D-4C07-B4CD-A252480ADFF9}"/>
              </a:ext>
            </a:extLst>
          </p:cNvPr>
          <p:cNvPicPr>
            <a:picLocks noGrp="1" noChangeAspect="1"/>
          </p:cNvPicPr>
          <p:nvPr>
            <p:ph idx="1"/>
          </p:nvPr>
        </p:nvPicPr>
        <p:blipFill>
          <a:blip r:embed="rId2"/>
          <a:stretch>
            <a:fillRect/>
          </a:stretch>
        </p:blipFill>
        <p:spPr>
          <a:xfrm>
            <a:off x="29497" y="943819"/>
            <a:ext cx="7886700" cy="3138877"/>
          </a:xfrm>
          <a:prstGeom prst="rect">
            <a:avLst/>
          </a:prstGeom>
        </p:spPr>
      </p:pic>
      <p:sp>
        <p:nvSpPr>
          <p:cNvPr id="5" name="TextBox 8">
            <a:extLst>
              <a:ext uri="{FF2B5EF4-FFF2-40B4-BE49-F238E27FC236}">
                <a16:creationId xmlns:a16="http://schemas.microsoft.com/office/drawing/2014/main" id="{50D1D02E-7DE9-47E6-A8D7-1E3FC5291DEE}"/>
              </a:ext>
            </a:extLst>
          </p:cNvPr>
          <p:cNvSpPr txBox="1"/>
          <p:nvPr/>
        </p:nvSpPr>
        <p:spPr>
          <a:xfrm>
            <a:off x="208862" y="4367836"/>
            <a:ext cx="8935138" cy="1384995"/>
          </a:xfrm>
          <a:prstGeom prst="rect">
            <a:avLst/>
          </a:prstGeom>
          <a:noFill/>
        </p:spPr>
        <p:txBody>
          <a:bodyPr vert="horz" wrap="none" lIns="0" tIns="0" rIns="0" bIns="0" rtlCol="0">
            <a:spAutoFit/>
          </a:bodyPr>
          <a:lstStyle/>
          <a:p>
            <a:pPr marL="0" marR="0" lvl="0" indent="0" defTabSz="914400" eaLnBrk="1" fontAlgn="auto" latinLnBrk="0" hangingPunct="1">
              <a:lnSpc>
                <a:spcPts val="3600"/>
              </a:lnSpc>
              <a:buClrTx/>
              <a:buSzTx/>
              <a:buNone/>
              <a:tabLst>
                <a:tab pos="127000" algn="l"/>
              </a:tabLst>
              <a:defRPr/>
            </a:pPr>
            <a:r>
              <a:rPr lang="zh-CN" altLang="en-US" sz="2800" dirty="0"/>
              <a:t>	</a:t>
            </a:r>
            <a:r>
              <a:rPr lang="zh-CN" altLang="en-US" sz="2800" dirty="0">
                <a:solidFill>
                  <a:srgbClr val="000000"/>
                </a:solidFill>
                <a:latin typeface="微软雅黑"/>
              </a:rPr>
              <a:t>特点：速度慢，重复计算多，</a:t>
            </a:r>
            <a:r>
              <a:rPr lang="en-US" altLang="zh-CN" sz="2800" dirty="0">
                <a:solidFill>
                  <a:srgbClr val="000000"/>
                </a:solidFill>
                <a:latin typeface="微软雅黑"/>
              </a:rPr>
              <a:t>wrapping</a:t>
            </a:r>
            <a:r>
              <a:rPr lang="zh-CN" altLang="en-US" sz="2800" dirty="0">
                <a:solidFill>
                  <a:srgbClr val="000000"/>
                </a:solidFill>
                <a:latin typeface="微软雅黑"/>
              </a:rPr>
              <a:t>引起图像变形。</a:t>
            </a:r>
            <a:endParaRPr lang="en-US" altLang="zh-CN" sz="2800" dirty="0">
              <a:solidFill>
                <a:srgbClr val="000000"/>
              </a:solidFill>
              <a:latin typeface="微软雅黑"/>
            </a:endParaRPr>
          </a:p>
          <a:p>
            <a:pPr marL="0" marR="0" lvl="0" indent="0" defTabSz="914400" eaLnBrk="1" fontAlgn="auto" latinLnBrk="0" hangingPunct="1">
              <a:lnSpc>
                <a:spcPts val="3600"/>
              </a:lnSpc>
              <a:buClrTx/>
              <a:buSzTx/>
              <a:buNone/>
              <a:tabLst>
                <a:tab pos="127000" algn="l"/>
              </a:tabLst>
              <a:defRPr/>
            </a:pPr>
            <a:endParaRPr lang="en-US" altLang="zh-CN" sz="2800" dirty="0">
              <a:solidFill>
                <a:srgbClr val="000000"/>
              </a:solidFill>
              <a:latin typeface="微软雅黑"/>
            </a:endParaRPr>
          </a:p>
          <a:p>
            <a:pPr marL="0" marR="0" lvl="0" indent="0" defTabSz="914400" eaLnBrk="1" fontAlgn="auto" latinLnBrk="0" hangingPunct="1">
              <a:lnSpc>
                <a:spcPts val="3600"/>
              </a:lnSpc>
              <a:buClrTx/>
              <a:buSzTx/>
              <a:buNone/>
              <a:tabLst>
                <a:tab pos="127000" algn="l"/>
              </a:tabLst>
              <a:defRPr/>
            </a:pPr>
            <a:r>
              <a:rPr lang="zh-CN" altLang="en-US" sz="2800" dirty="0">
                <a:solidFill>
                  <a:srgbClr val="000000"/>
                </a:solidFill>
                <a:latin typeface="微软雅黑"/>
              </a:rPr>
              <a:t>如何解决</a:t>
            </a:r>
            <a:r>
              <a:rPr lang="en-US" altLang="zh-CN" sz="2800" dirty="0">
                <a:solidFill>
                  <a:srgbClr val="000000"/>
                </a:solidFill>
                <a:latin typeface="微软雅黑"/>
              </a:rPr>
              <a:t>resize</a:t>
            </a:r>
            <a:r>
              <a:rPr lang="zh-CN" altLang="en-US" sz="2800" dirty="0">
                <a:solidFill>
                  <a:srgbClr val="000000"/>
                </a:solidFill>
                <a:latin typeface="微软雅黑"/>
              </a:rPr>
              <a:t>问题？</a:t>
            </a:r>
          </a:p>
        </p:txBody>
      </p:sp>
    </p:spTree>
    <p:extLst>
      <p:ext uri="{BB962C8B-B14F-4D97-AF65-F5344CB8AC3E}">
        <p14:creationId xmlns:p14="http://schemas.microsoft.com/office/powerpoint/2010/main" val="9251592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05EF6-F4FD-42A1-BB0E-CC3AB337F715}"/>
              </a:ext>
            </a:extLst>
          </p:cNvPr>
          <p:cNvSpPr>
            <a:spLocks noGrp="1"/>
          </p:cNvSpPr>
          <p:nvPr>
            <p:ph type="title"/>
          </p:nvPr>
        </p:nvSpPr>
        <p:spPr>
          <a:xfrm>
            <a:off x="628650" y="365126"/>
            <a:ext cx="7886700" cy="824577"/>
          </a:xfrm>
        </p:spPr>
        <p:txBody>
          <a:bodyPr>
            <a:normAutofit/>
          </a:bodyPr>
          <a:lstStyle/>
          <a:p>
            <a:r>
              <a:rPr lang="en-US" altLang="zh-CN" dirty="0">
                <a:solidFill>
                  <a:srgbClr val="000000"/>
                </a:solidFill>
                <a:latin typeface="Times New Roman"/>
              </a:rPr>
              <a:t>SPPNET</a:t>
            </a:r>
            <a:endParaRPr lang="zh-CN" altLang="en-US" dirty="0"/>
          </a:p>
        </p:txBody>
      </p:sp>
      <p:pic>
        <p:nvPicPr>
          <p:cNvPr id="4" name="内容占位符 3">
            <a:extLst>
              <a:ext uri="{FF2B5EF4-FFF2-40B4-BE49-F238E27FC236}">
                <a16:creationId xmlns:a16="http://schemas.microsoft.com/office/drawing/2014/main" id="{3AF3CDD6-361E-4AA1-8E26-E294821A4F39}"/>
              </a:ext>
            </a:extLst>
          </p:cNvPr>
          <p:cNvPicPr>
            <a:picLocks noGrp="1" noChangeAspect="1"/>
          </p:cNvPicPr>
          <p:nvPr>
            <p:ph idx="1"/>
          </p:nvPr>
        </p:nvPicPr>
        <p:blipFill>
          <a:blip r:embed="rId2"/>
          <a:stretch>
            <a:fillRect/>
          </a:stretch>
        </p:blipFill>
        <p:spPr>
          <a:xfrm>
            <a:off x="3771900" y="365126"/>
            <a:ext cx="5372100" cy="3667125"/>
          </a:xfrm>
          <a:prstGeom prst="rect">
            <a:avLst/>
          </a:prstGeom>
        </p:spPr>
      </p:pic>
      <p:sp>
        <p:nvSpPr>
          <p:cNvPr id="5" name="矩形 4">
            <a:extLst>
              <a:ext uri="{FF2B5EF4-FFF2-40B4-BE49-F238E27FC236}">
                <a16:creationId xmlns:a16="http://schemas.microsoft.com/office/drawing/2014/main" id="{EAA6D548-BAE0-4AF7-A1A1-B8DDC7050156}"/>
              </a:ext>
            </a:extLst>
          </p:cNvPr>
          <p:cNvSpPr/>
          <p:nvPr/>
        </p:nvSpPr>
        <p:spPr>
          <a:xfrm>
            <a:off x="284521" y="1333704"/>
            <a:ext cx="2979789" cy="3768917"/>
          </a:xfrm>
          <a:prstGeom prst="rect">
            <a:avLst/>
          </a:prstGeom>
        </p:spPr>
        <p:txBody>
          <a:bodyPr wrap="square">
            <a:spAutoFit/>
          </a:bodyPr>
          <a:lstStyle/>
          <a:p>
            <a:pPr>
              <a:lnSpc>
                <a:spcPts val="2376"/>
              </a:lnSpc>
            </a:pPr>
            <a:r>
              <a:rPr lang="en-US" altLang="zh-CN" dirty="0">
                <a:solidFill>
                  <a:srgbClr val="000000"/>
                </a:solidFill>
                <a:latin typeface="Times New Roman"/>
              </a:rPr>
              <a:t>spatial pyramid pooling:</a:t>
            </a:r>
            <a:r>
              <a:rPr lang="zh-CN" altLang="en-US" dirty="0">
                <a:solidFill>
                  <a:srgbClr val="000000"/>
                </a:solidFill>
                <a:latin typeface="Times New Roman"/>
              </a:rPr>
              <a:t>⾦金字塔</a:t>
            </a:r>
          </a:p>
          <a:p>
            <a:pPr>
              <a:lnSpc>
                <a:spcPts val="2400"/>
              </a:lnSpc>
            </a:pPr>
            <a:r>
              <a:rPr lang="zh-CN" altLang="en-US" dirty="0">
                <a:solidFill>
                  <a:srgbClr val="000000"/>
                </a:solidFill>
                <a:latin typeface="微软雅黑"/>
              </a:rPr>
              <a:t>式池化</a:t>
            </a:r>
            <a:endParaRPr lang="en-US" altLang="zh-CN" dirty="0">
              <a:solidFill>
                <a:srgbClr val="000000"/>
              </a:solidFill>
              <a:latin typeface="微软雅黑"/>
            </a:endParaRPr>
          </a:p>
          <a:p>
            <a:pPr>
              <a:lnSpc>
                <a:spcPts val="2400"/>
              </a:lnSpc>
            </a:pPr>
            <a:endParaRPr lang="en-US" altLang="zh-CN" dirty="0">
              <a:solidFill>
                <a:srgbClr val="000000"/>
              </a:solidFill>
              <a:latin typeface="微软雅黑"/>
            </a:endParaRPr>
          </a:p>
          <a:p>
            <a:pPr>
              <a:lnSpc>
                <a:spcPts val="2376"/>
              </a:lnSpc>
            </a:pPr>
            <a:r>
              <a:rPr lang="zh-CN" altLang="en-US" dirty="0">
                <a:solidFill>
                  <a:srgbClr val="000000"/>
                </a:solidFill>
                <a:latin typeface="微软雅黑"/>
              </a:rPr>
              <a:t>优点：保留了图像的特征，没有变形</a:t>
            </a:r>
            <a:endParaRPr lang="en-US" altLang="zh-CN" dirty="0">
              <a:solidFill>
                <a:srgbClr val="000000"/>
              </a:solidFill>
              <a:latin typeface="微软雅黑"/>
            </a:endParaRPr>
          </a:p>
          <a:p>
            <a:pPr>
              <a:lnSpc>
                <a:spcPts val="2376"/>
              </a:lnSpc>
            </a:pPr>
            <a:endParaRPr lang="en-US" altLang="zh-CN" dirty="0">
              <a:solidFill>
                <a:srgbClr val="000000"/>
              </a:solidFill>
              <a:latin typeface="微软雅黑"/>
            </a:endParaRPr>
          </a:p>
          <a:p>
            <a:pPr>
              <a:lnSpc>
                <a:spcPts val="2376"/>
              </a:lnSpc>
            </a:pPr>
            <a:r>
              <a:rPr lang="zh-CN" altLang="en-US" dirty="0">
                <a:solidFill>
                  <a:srgbClr val="000000"/>
                </a:solidFill>
                <a:latin typeface="微软雅黑"/>
              </a:rPr>
              <a:t>速度：有进步，⽐</a:t>
            </a:r>
            <a:r>
              <a:rPr lang="en-US" altLang="zh-CN" dirty="0">
                <a:solidFill>
                  <a:srgbClr val="000000"/>
                </a:solidFill>
                <a:latin typeface="微软雅黑"/>
              </a:rPr>
              <a:t>RCNN</a:t>
            </a:r>
            <a:r>
              <a:rPr lang="zh-CN" altLang="en-US" dirty="0">
                <a:solidFill>
                  <a:srgbClr val="000000"/>
                </a:solidFill>
                <a:latin typeface="微软雅黑"/>
              </a:rPr>
              <a:t>速度提升了</a:t>
            </a:r>
            <a:r>
              <a:rPr lang="en-US" altLang="zh-CN" dirty="0">
                <a:solidFill>
                  <a:srgbClr val="000000"/>
                </a:solidFill>
                <a:latin typeface="微软雅黑"/>
              </a:rPr>
              <a:t>24-102</a:t>
            </a:r>
            <a:r>
              <a:rPr lang="zh-CN" altLang="en-US" dirty="0">
                <a:solidFill>
                  <a:srgbClr val="000000"/>
                </a:solidFill>
                <a:latin typeface="微软雅黑"/>
              </a:rPr>
              <a:t>倍。</a:t>
            </a:r>
          </a:p>
          <a:p>
            <a:pPr>
              <a:lnSpc>
                <a:spcPts val="2376"/>
              </a:lnSpc>
            </a:pPr>
            <a:endParaRPr lang="zh-CN" altLang="en-US" dirty="0">
              <a:solidFill>
                <a:srgbClr val="000000"/>
              </a:solidFill>
              <a:latin typeface="微软雅黑"/>
            </a:endParaRPr>
          </a:p>
          <a:p>
            <a:pPr>
              <a:lnSpc>
                <a:spcPts val="2376"/>
              </a:lnSpc>
            </a:pPr>
            <a:r>
              <a:rPr lang="zh-CN" altLang="en-US" dirty="0">
                <a:solidFill>
                  <a:srgbClr val="000000"/>
                </a:solidFill>
                <a:latin typeface="微软雅黑"/>
              </a:rPr>
              <a:t>缺点：与</a:t>
            </a:r>
            <a:r>
              <a:rPr lang="en-US" altLang="zh-CN" dirty="0">
                <a:solidFill>
                  <a:srgbClr val="000000"/>
                </a:solidFill>
                <a:latin typeface="微软雅黑"/>
              </a:rPr>
              <a:t>RCNN</a:t>
            </a:r>
            <a:r>
              <a:rPr lang="zh-CN" altLang="en-US" dirty="0">
                <a:solidFill>
                  <a:srgbClr val="000000"/>
                </a:solidFill>
                <a:latin typeface="微软雅黑"/>
              </a:rPr>
              <a:t>一样，训练过程是多阶段过程</a:t>
            </a:r>
          </a:p>
        </p:txBody>
      </p:sp>
    </p:spTree>
    <p:extLst>
      <p:ext uri="{BB962C8B-B14F-4D97-AF65-F5344CB8AC3E}">
        <p14:creationId xmlns:p14="http://schemas.microsoft.com/office/powerpoint/2010/main" val="41446541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5FD5F-D635-41F1-909F-B7A47D0C6997}"/>
              </a:ext>
            </a:extLst>
          </p:cNvPr>
          <p:cNvSpPr>
            <a:spLocks noGrp="1"/>
          </p:cNvSpPr>
          <p:nvPr>
            <p:ph type="title"/>
          </p:nvPr>
        </p:nvSpPr>
        <p:spPr>
          <a:xfrm>
            <a:off x="451670" y="79991"/>
            <a:ext cx="7886700" cy="1325563"/>
          </a:xfrm>
        </p:spPr>
        <p:txBody>
          <a:bodyPr/>
          <a:lstStyle/>
          <a:p>
            <a:r>
              <a:rPr lang="en-US" altLang="zh-CN" dirty="0"/>
              <a:t>Fast-R-CNN</a:t>
            </a:r>
            <a:endParaRPr lang="zh-CN" altLang="en-US" dirty="0"/>
          </a:p>
        </p:txBody>
      </p:sp>
      <p:pic>
        <p:nvPicPr>
          <p:cNvPr id="10" name="内容占位符 9">
            <a:extLst>
              <a:ext uri="{FF2B5EF4-FFF2-40B4-BE49-F238E27FC236}">
                <a16:creationId xmlns:a16="http://schemas.microsoft.com/office/drawing/2014/main" id="{28BF5948-D173-4F8C-8023-D51FC5D95D79}"/>
              </a:ext>
            </a:extLst>
          </p:cNvPr>
          <p:cNvPicPr>
            <a:picLocks noGrp="1" noChangeAspect="1"/>
          </p:cNvPicPr>
          <p:nvPr>
            <p:ph idx="1"/>
          </p:nvPr>
        </p:nvPicPr>
        <p:blipFill>
          <a:blip r:embed="rId2"/>
          <a:stretch>
            <a:fillRect/>
          </a:stretch>
        </p:blipFill>
        <p:spPr>
          <a:xfrm>
            <a:off x="714989" y="1237662"/>
            <a:ext cx="7111027" cy="2791152"/>
          </a:xfrm>
          <a:prstGeom prst="rect">
            <a:avLst/>
          </a:prstGeom>
        </p:spPr>
      </p:pic>
      <p:sp>
        <p:nvSpPr>
          <p:cNvPr id="11" name="矩形 10">
            <a:extLst>
              <a:ext uri="{FF2B5EF4-FFF2-40B4-BE49-F238E27FC236}">
                <a16:creationId xmlns:a16="http://schemas.microsoft.com/office/drawing/2014/main" id="{02EB3E81-0DE2-4BE6-B239-30DBDA153050}"/>
              </a:ext>
            </a:extLst>
          </p:cNvPr>
          <p:cNvSpPr/>
          <p:nvPr/>
        </p:nvSpPr>
        <p:spPr>
          <a:xfrm>
            <a:off x="344129" y="3833422"/>
            <a:ext cx="8455742" cy="2954655"/>
          </a:xfrm>
          <a:prstGeom prst="rect">
            <a:avLst/>
          </a:prstGeom>
        </p:spPr>
        <p:txBody>
          <a:bodyPr wrap="square">
            <a:spAutoFit/>
          </a:bodyPr>
          <a:lstStyle/>
          <a:p>
            <a:r>
              <a:rPr lang="en-US" altLang="zh-CN" sz="2400" dirty="0">
                <a:solidFill>
                  <a:srgbClr val="000000"/>
                </a:solidFill>
                <a:latin typeface="Times New Roman"/>
              </a:rPr>
              <a:t>1.</a:t>
            </a:r>
            <a:r>
              <a:rPr lang="zh-CN" altLang="en-US" sz="2400" dirty="0">
                <a:solidFill>
                  <a:srgbClr val="000000"/>
                </a:solidFill>
                <a:latin typeface="Times New Roman"/>
              </a:rPr>
              <a:t>训练过程通过运⽤用多任务损失，实现单步骤完成；</a:t>
            </a:r>
            <a:endParaRPr lang="en-US" altLang="zh-CN" sz="2400" dirty="0">
              <a:solidFill>
                <a:srgbClr val="000000"/>
              </a:solidFill>
              <a:latin typeface="Times New Roman"/>
            </a:endParaRPr>
          </a:p>
          <a:p>
            <a:endParaRPr lang="en-US" altLang="zh-CN" sz="2400" dirty="0">
              <a:solidFill>
                <a:srgbClr val="000000"/>
              </a:solidFill>
              <a:latin typeface="Times New Roman"/>
            </a:endParaRPr>
          </a:p>
          <a:p>
            <a:r>
              <a:rPr lang="en-US" altLang="zh-CN" sz="2400" dirty="0">
                <a:solidFill>
                  <a:srgbClr val="000000"/>
                </a:solidFill>
                <a:latin typeface="Times New Roman"/>
              </a:rPr>
              <a:t>2.</a:t>
            </a:r>
            <a:r>
              <a:rPr lang="zh-CN" altLang="en-US" sz="2400" dirty="0">
                <a:solidFill>
                  <a:srgbClr val="000000"/>
                </a:solidFill>
                <a:latin typeface="Times New Roman"/>
              </a:rPr>
              <a:t>在训练过程中所有层都可以得到更新；</a:t>
            </a:r>
            <a:endParaRPr lang="en-US" altLang="zh-CN" sz="2400" dirty="0">
              <a:solidFill>
                <a:srgbClr val="000000"/>
              </a:solidFill>
              <a:latin typeface="Times New Roman"/>
            </a:endParaRPr>
          </a:p>
          <a:p>
            <a:endParaRPr lang="en-US" altLang="zh-CN" sz="2400" dirty="0">
              <a:solidFill>
                <a:srgbClr val="000000"/>
              </a:solidFill>
              <a:latin typeface="Times New Roman"/>
            </a:endParaRPr>
          </a:p>
          <a:p>
            <a:r>
              <a:rPr lang="zh-CN" altLang="en-US" sz="2400" dirty="0">
                <a:solidFill>
                  <a:srgbClr val="000000"/>
                </a:solidFill>
                <a:latin typeface="微软雅黑"/>
              </a:rPr>
              <a:t>速度：⽐</a:t>
            </a:r>
            <a:r>
              <a:rPr lang="en-US" altLang="zh-CN" sz="2400" dirty="0" err="1">
                <a:solidFill>
                  <a:srgbClr val="000000"/>
                </a:solidFill>
                <a:latin typeface="微软雅黑"/>
              </a:rPr>
              <a:t>SPPNet</a:t>
            </a:r>
            <a:r>
              <a:rPr lang="zh-CN" altLang="en-US" sz="2400" dirty="0">
                <a:solidFill>
                  <a:srgbClr val="000000"/>
                </a:solidFill>
                <a:latin typeface="微软雅黑"/>
              </a:rPr>
              <a:t>训练时间快了</a:t>
            </a:r>
            <a:r>
              <a:rPr lang="en-US" altLang="zh-CN" sz="2400" dirty="0">
                <a:solidFill>
                  <a:srgbClr val="000000"/>
                </a:solidFill>
                <a:latin typeface="微软雅黑"/>
              </a:rPr>
              <a:t>3</a:t>
            </a:r>
            <a:r>
              <a:rPr lang="zh-CN" altLang="en-US" sz="2400" dirty="0">
                <a:solidFill>
                  <a:srgbClr val="000000"/>
                </a:solidFill>
                <a:latin typeface="微软雅黑"/>
              </a:rPr>
              <a:t>倍，测试时间快了</a:t>
            </a:r>
            <a:r>
              <a:rPr lang="en-US" altLang="zh-CN" sz="2400" dirty="0">
                <a:solidFill>
                  <a:srgbClr val="000000"/>
                </a:solidFill>
                <a:latin typeface="微软雅黑"/>
              </a:rPr>
              <a:t>10</a:t>
            </a:r>
            <a:r>
              <a:rPr lang="zh-CN" altLang="en-US" sz="2400" dirty="0">
                <a:solidFill>
                  <a:srgbClr val="000000"/>
                </a:solidFill>
                <a:latin typeface="微软雅黑"/>
              </a:rPr>
              <a:t>倍。</a:t>
            </a:r>
          </a:p>
          <a:p>
            <a:endParaRPr lang="en-US" altLang="zh-CN" sz="2400" dirty="0">
              <a:solidFill>
                <a:srgbClr val="000000"/>
              </a:solidFill>
              <a:latin typeface="Times New Roman"/>
            </a:endParaRPr>
          </a:p>
          <a:p>
            <a:r>
              <a:rPr lang="zh-CN" altLang="en-US" sz="2400" dirty="0">
                <a:solidFill>
                  <a:srgbClr val="000000"/>
                </a:solidFill>
                <a:latin typeface="微软雅黑"/>
              </a:rPr>
              <a:t>缺点：</a:t>
            </a:r>
            <a:r>
              <a:rPr lang="en-US" altLang="zh-CN" sz="2400" dirty="0">
                <a:solidFill>
                  <a:srgbClr val="000000"/>
                </a:solidFill>
                <a:latin typeface="微软雅黑"/>
              </a:rPr>
              <a:t>proposal</a:t>
            </a:r>
            <a:r>
              <a:rPr lang="zh-CN" altLang="en-US" sz="2400" dirty="0">
                <a:solidFill>
                  <a:srgbClr val="000000"/>
                </a:solidFill>
                <a:latin typeface="微软雅黑"/>
              </a:rPr>
              <a:t>的计算瓶颈依然存在</a:t>
            </a:r>
          </a:p>
          <a:p>
            <a:endParaRPr lang="zh-CN" altLang="en-US" dirty="0"/>
          </a:p>
        </p:txBody>
      </p:sp>
    </p:spTree>
    <p:extLst>
      <p:ext uri="{BB962C8B-B14F-4D97-AF65-F5344CB8AC3E}">
        <p14:creationId xmlns:p14="http://schemas.microsoft.com/office/powerpoint/2010/main" val="35337189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283F6-7F31-4C79-AEA9-ED30AB7BC2AB}"/>
              </a:ext>
            </a:extLst>
          </p:cNvPr>
          <p:cNvSpPr>
            <a:spLocks noGrp="1"/>
          </p:cNvSpPr>
          <p:nvPr>
            <p:ph type="title"/>
          </p:nvPr>
        </p:nvSpPr>
        <p:spPr/>
        <p:txBody>
          <a:bodyPr/>
          <a:lstStyle/>
          <a:p>
            <a:r>
              <a:rPr lang="en-US" altLang="zh-CN" dirty="0">
                <a:solidFill>
                  <a:srgbClr val="000000"/>
                </a:solidFill>
                <a:latin typeface="Times New Roman"/>
              </a:rPr>
              <a:t>Faster-R-CNN</a:t>
            </a:r>
            <a:endParaRPr lang="zh-CN" altLang="en-US" dirty="0"/>
          </a:p>
        </p:txBody>
      </p:sp>
      <p:pic>
        <p:nvPicPr>
          <p:cNvPr id="4" name="内容占位符 3">
            <a:extLst>
              <a:ext uri="{FF2B5EF4-FFF2-40B4-BE49-F238E27FC236}">
                <a16:creationId xmlns:a16="http://schemas.microsoft.com/office/drawing/2014/main" id="{127548D6-009C-4F00-87E7-B318EC9402A4}"/>
              </a:ext>
            </a:extLst>
          </p:cNvPr>
          <p:cNvPicPr>
            <a:picLocks noGrp="1" noChangeAspect="1"/>
          </p:cNvPicPr>
          <p:nvPr>
            <p:ph idx="1"/>
          </p:nvPr>
        </p:nvPicPr>
        <p:blipFill>
          <a:blip r:embed="rId2"/>
          <a:stretch>
            <a:fillRect/>
          </a:stretch>
        </p:blipFill>
        <p:spPr>
          <a:xfrm>
            <a:off x="3769323" y="1402838"/>
            <a:ext cx="4515702" cy="4351338"/>
          </a:xfrm>
          <a:prstGeom prst="rect">
            <a:avLst/>
          </a:prstGeom>
        </p:spPr>
      </p:pic>
      <p:sp>
        <p:nvSpPr>
          <p:cNvPr id="5" name="TextBox 9">
            <a:extLst>
              <a:ext uri="{FF2B5EF4-FFF2-40B4-BE49-F238E27FC236}">
                <a16:creationId xmlns:a16="http://schemas.microsoft.com/office/drawing/2014/main" id="{5C3F8306-93BD-43AC-B620-16AB74FF7EF7}"/>
              </a:ext>
            </a:extLst>
          </p:cNvPr>
          <p:cNvSpPr txBox="1"/>
          <p:nvPr/>
        </p:nvSpPr>
        <p:spPr>
          <a:xfrm>
            <a:off x="287593" y="1567996"/>
            <a:ext cx="3251405" cy="2308324"/>
          </a:xfrm>
          <a:prstGeom prst="rect">
            <a:avLst/>
          </a:prstGeom>
          <a:noFill/>
        </p:spPr>
        <p:txBody>
          <a:bodyPr vert="horz" wrap="square" lIns="0" tIns="0" rIns="0" bIns="0" rtlCol="0">
            <a:spAutoFit/>
          </a:bodyPr>
          <a:lstStyle/>
          <a:p>
            <a:pPr>
              <a:lnSpc>
                <a:spcPts val="3600"/>
              </a:lnSpc>
            </a:pPr>
            <a:r>
              <a:rPr lang="en-US" altLang="zh-CN" sz="2800" dirty="0">
                <a:solidFill>
                  <a:srgbClr val="000000"/>
                </a:solidFill>
                <a:latin typeface="微软雅黑"/>
              </a:rPr>
              <a:t>1.</a:t>
            </a:r>
            <a:r>
              <a:rPr lang="zh-CN" altLang="en-US" sz="2800" dirty="0">
                <a:solidFill>
                  <a:srgbClr val="000000"/>
                </a:solidFill>
                <a:latin typeface="微软雅黑"/>
              </a:rPr>
              <a:t>在网络中建立候选框的搜索</a:t>
            </a:r>
            <a:endParaRPr lang="en-US" altLang="zh-CN" sz="2800" dirty="0">
              <a:solidFill>
                <a:srgbClr val="000000"/>
              </a:solidFill>
              <a:latin typeface="微软雅黑"/>
            </a:endParaRPr>
          </a:p>
          <a:p>
            <a:pPr>
              <a:lnSpc>
                <a:spcPts val="3600"/>
              </a:lnSpc>
            </a:pPr>
            <a:endParaRPr lang="en-US" altLang="zh-CN" sz="2800" dirty="0">
              <a:solidFill>
                <a:srgbClr val="000000"/>
              </a:solidFill>
              <a:latin typeface="微软雅黑"/>
            </a:endParaRPr>
          </a:p>
          <a:p>
            <a:pPr>
              <a:lnSpc>
                <a:spcPts val="3600"/>
              </a:lnSpc>
            </a:pPr>
            <a:r>
              <a:rPr lang="en-US" altLang="zh-CN" sz="2800" dirty="0">
                <a:solidFill>
                  <a:srgbClr val="000000"/>
                </a:solidFill>
                <a:latin typeface="微软雅黑"/>
              </a:rPr>
              <a:t>2.</a:t>
            </a:r>
            <a:r>
              <a:rPr lang="zh-CN" altLang="en-US" sz="2800" dirty="0">
                <a:solidFill>
                  <a:srgbClr val="000000"/>
                </a:solidFill>
                <a:latin typeface="微软雅黑"/>
              </a:rPr>
              <a:t>速度：⽐</a:t>
            </a:r>
            <a:r>
              <a:rPr lang="en-US" altLang="zh-CN" sz="2800" dirty="0">
                <a:solidFill>
                  <a:srgbClr val="000000"/>
                </a:solidFill>
                <a:latin typeface="微软雅黑"/>
              </a:rPr>
              <a:t>RCNN</a:t>
            </a:r>
            <a:r>
              <a:rPr lang="zh-CN" altLang="en-US" sz="2800" dirty="0">
                <a:solidFill>
                  <a:srgbClr val="000000"/>
                </a:solidFill>
                <a:latin typeface="微软雅黑"/>
              </a:rPr>
              <a:t>提升两三百倍</a:t>
            </a:r>
          </a:p>
        </p:txBody>
      </p:sp>
    </p:spTree>
    <p:extLst>
      <p:ext uri="{BB962C8B-B14F-4D97-AF65-F5344CB8AC3E}">
        <p14:creationId xmlns:p14="http://schemas.microsoft.com/office/powerpoint/2010/main" val="9612210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A3554-383F-42D2-9EAF-6F207C11B7B8}"/>
              </a:ext>
            </a:extLst>
          </p:cNvPr>
          <p:cNvSpPr>
            <a:spLocks noGrp="1"/>
          </p:cNvSpPr>
          <p:nvPr>
            <p:ph type="title"/>
          </p:nvPr>
        </p:nvSpPr>
        <p:spPr/>
        <p:txBody>
          <a:bodyPr/>
          <a:lstStyle/>
          <a:p>
            <a:r>
              <a:rPr lang="en-US" altLang="zh-CN" dirty="0">
                <a:solidFill>
                  <a:srgbClr val="000000"/>
                </a:solidFill>
                <a:latin typeface="Times New Roman"/>
              </a:rPr>
              <a:t>Faster-R-CNN</a:t>
            </a:r>
            <a:endParaRPr lang="zh-CN" altLang="en-US" dirty="0"/>
          </a:p>
        </p:txBody>
      </p:sp>
      <p:sp>
        <p:nvSpPr>
          <p:cNvPr id="3" name="内容占位符 2">
            <a:extLst>
              <a:ext uri="{FF2B5EF4-FFF2-40B4-BE49-F238E27FC236}">
                <a16:creationId xmlns:a16="http://schemas.microsoft.com/office/drawing/2014/main" id="{07EF086B-4C86-491C-B878-99BDB04B1F37}"/>
              </a:ext>
            </a:extLst>
          </p:cNvPr>
          <p:cNvSpPr>
            <a:spLocks noGrp="1"/>
          </p:cNvSpPr>
          <p:nvPr>
            <p:ph idx="1"/>
          </p:nvPr>
        </p:nvSpPr>
        <p:spPr/>
        <p:txBody>
          <a:bodyPr>
            <a:normAutofit/>
          </a:bodyPr>
          <a:lstStyle/>
          <a:p>
            <a:pPr marL="0" indent="0">
              <a:buNone/>
            </a:pPr>
            <a:r>
              <a:rPr lang="zh-CN" altLang="en-US" dirty="0"/>
              <a:t>一种网络，</a:t>
            </a:r>
            <a:endParaRPr lang="en-US" altLang="zh-CN" dirty="0"/>
          </a:p>
          <a:p>
            <a:pPr marL="0" indent="0">
              <a:buNone/>
            </a:pPr>
            <a:r>
              <a:rPr lang="zh-CN" altLang="en-US" dirty="0"/>
              <a:t>四个损失函数</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849BAAA3-1031-4BE7-ABEC-ED6FD9BCECA9}"/>
              </a:ext>
            </a:extLst>
          </p:cNvPr>
          <p:cNvPicPr>
            <a:picLocks noChangeAspect="1"/>
          </p:cNvPicPr>
          <p:nvPr/>
        </p:nvPicPr>
        <p:blipFill>
          <a:blip r:embed="rId2"/>
          <a:stretch>
            <a:fillRect/>
          </a:stretch>
        </p:blipFill>
        <p:spPr>
          <a:xfrm>
            <a:off x="3106994" y="1406056"/>
            <a:ext cx="5870473" cy="5507515"/>
          </a:xfrm>
          <a:prstGeom prst="rect">
            <a:avLst/>
          </a:prstGeom>
        </p:spPr>
      </p:pic>
    </p:spTree>
    <p:extLst>
      <p:ext uri="{BB962C8B-B14F-4D97-AF65-F5344CB8AC3E}">
        <p14:creationId xmlns:p14="http://schemas.microsoft.com/office/powerpoint/2010/main" val="1370448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其他方法</a:t>
            </a:r>
          </a:p>
        </p:txBody>
      </p:sp>
      <p:sp>
        <p:nvSpPr>
          <p:cNvPr id="3" name="内容占位符 2"/>
          <p:cNvSpPr>
            <a:spLocks noGrp="1"/>
          </p:cNvSpPr>
          <p:nvPr>
            <p:ph idx="1"/>
          </p:nvPr>
        </p:nvSpPr>
        <p:spPr/>
        <p:txBody>
          <a:bodyPr/>
          <a:lstStyle/>
          <a:p>
            <a:r>
              <a:rPr lang="en-US" altLang="zh-CN" b="1" dirty="0"/>
              <a:t>Mask R-CNN</a:t>
            </a:r>
          </a:p>
          <a:p>
            <a:pPr marL="0" indent="0">
              <a:buNone/>
            </a:pPr>
            <a:endParaRPr lang="en-US" altLang="zh-CN" b="1" dirty="0"/>
          </a:p>
          <a:p>
            <a:r>
              <a:rPr lang="en-US" altLang="zh-CN" b="1" dirty="0"/>
              <a:t>SSD (Single Shot </a:t>
            </a:r>
            <a:r>
              <a:rPr lang="en-US" altLang="zh-CN" b="1" dirty="0" err="1"/>
              <a:t>MultiBox</a:t>
            </a:r>
            <a:r>
              <a:rPr lang="en-US" altLang="zh-CN" b="1" dirty="0"/>
              <a:t> Defender)</a:t>
            </a:r>
          </a:p>
          <a:p>
            <a:pPr marL="0" indent="0">
              <a:buNone/>
            </a:pPr>
            <a:endParaRPr lang="en-US" altLang="zh-CN" b="1" dirty="0"/>
          </a:p>
          <a:p>
            <a:r>
              <a:rPr lang="en-US" altLang="zh-CN" b="1" dirty="0"/>
              <a:t>YOLO (You Only Look Once)</a:t>
            </a:r>
            <a:endParaRPr lang="zh-CN" altLang="en-US" dirty="0"/>
          </a:p>
        </p:txBody>
      </p:sp>
    </p:spTree>
    <p:extLst>
      <p:ext uri="{BB962C8B-B14F-4D97-AF65-F5344CB8AC3E}">
        <p14:creationId xmlns:p14="http://schemas.microsoft.com/office/powerpoint/2010/main" val="21162645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 learn more ……</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400" dirty="0"/>
              <a:t>The methods of visualization in these slides</a:t>
            </a:r>
          </a:p>
          <a:p>
            <a:pPr lvl="1"/>
            <a:r>
              <a:rPr lang="en-US" altLang="zh-TW" dirty="0"/>
              <a:t>https://blog.keras.io/how-convolutional-neural-networks-see-the-world.html</a:t>
            </a:r>
          </a:p>
          <a:p>
            <a:r>
              <a:rPr lang="en-US" altLang="zh-TW" sz="2400" dirty="0"/>
              <a:t>More about visualization</a:t>
            </a:r>
          </a:p>
          <a:p>
            <a:pPr lvl="1"/>
            <a:r>
              <a:rPr lang="en-US" altLang="zh-TW" dirty="0"/>
              <a:t>http://cs231n.github.io/understanding-cnn/</a:t>
            </a:r>
          </a:p>
          <a:p>
            <a:r>
              <a:rPr lang="en-US" altLang="zh-TW" sz="2400" dirty="0"/>
              <a:t>Very cool CNN visualization toolkit</a:t>
            </a:r>
          </a:p>
          <a:p>
            <a:pPr lvl="1"/>
            <a:r>
              <a:rPr lang="en-US" altLang="zh-TW" u="sng" dirty="0"/>
              <a:t>http://yosinski.com/deepvis</a:t>
            </a:r>
          </a:p>
          <a:p>
            <a:pPr lvl="1"/>
            <a:r>
              <a:rPr lang="en-US" altLang="zh-TW" dirty="0">
                <a:hlinkClick r:id="rId2"/>
              </a:rPr>
              <a:t>http://scs.ryerson.ca/~aharley/vis/conv/</a:t>
            </a:r>
            <a:endParaRPr lang="en-US" altLang="zh-TW" dirty="0"/>
          </a:p>
          <a:p>
            <a:r>
              <a:rPr lang="en-US" altLang="zh-TW" sz="2400" dirty="0"/>
              <a:t>The 9 Deep Learning Papers You Need To Know About</a:t>
            </a:r>
          </a:p>
          <a:p>
            <a:pPr lvl="1"/>
            <a:r>
              <a:rPr lang="en-US" altLang="zh-TW" dirty="0"/>
              <a:t>https://adeshpande3.github.io/adeshpande3.github.io/The-9-Deep-Learning-Papers-You-Need-To-Know-About.html</a:t>
            </a:r>
          </a:p>
          <a:p>
            <a:endParaRPr lang="zh-TW" altLang="zh-TW" sz="2400" dirty="0"/>
          </a:p>
          <a:p>
            <a:endParaRPr lang="en-US" altLang="zh-TW" sz="2400" dirty="0"/>
          </a:p>
          <a:p>
            <a:pPr lvl="1"/>
            <a:endParaRPr lang="zh-TW" altLang="en-US" dirty="0"/>
          </a:p>
        </p:txBody>
      </p:sp>
    </p:spTree>
    <p:extLst>
      <p:ext uri="{BB962C8B-B14F-4D97-AF65-F5344CB8AC3E}">
        <p14:creationId xmlns:p14="http://schemas.microsoft.com/office/powerpoint/2010/main" val="16574715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 learn more ……</a:t>
            </a:r>
            <a:endParaRPr lang="zh-TW" altLang="en-US" dirty="0"/>
          </a:p>
        </p:txBody>
      </p:sp>
      <p:sp>
        <p:nvSpPr>
          <p:cNvPr id="3" name="內容版面配置區 2"/>
          <p:cNvSpPr>
            <a:spLocks noGrp="1"/>
          </p:cNvSpPr>
          <p:nvPr>
            <p:ph idx="1"/>
          </p:nvPr>
        </p:nvSpPr>
        <p:spPr/>
        <p:txBody>
          <a:bodyPr/>
          <a:lstStyle/>
          <a:p>
            <a:r>
              <a:rPr lang="en-US" altLang="zh-TW" sz="2400" dirty="0"/>
              <a:t>How to let machine draw an image</a:t>
            </a:r>
          </a:p>
          <a:p>
            <a:pPr lvl="1"/>
            <a:r>
              <a:rPr lang="en-US" altLang="zh-TW" dirty="0" err="1"/>
              <a:t>PixelRNN</a:t>
            </a:r>
            <a:endParaRPr lang="en-US" altLang="zh-TW" dirty="0"/>
          </a:p>
          <a:p>
            <a:pPr lvl="2"/>
            <a:r>
              <a:rPr lang="en-US" altLang="zh-TW" sz="2400" dirty="0"/>
              <a:t>https://arxiv.org/abs/1601.06759</a:t>
            </a:r>
            <a:endParaRPr lang="zh-TW" altLang="en-US" sz="2400" dirty="0"/>
          </a:p>
          <a:p>
            <a:pPr lvl="1"/>
            <a:r>
              <a:rPr lang="en-US" altLang="zh-TW" dirty="0"/>
              <a:t>Variation Autoencoder (VAE)</a:t>
            </a:r>
          </a:p>
          <a:p>
            <a:pPr lvl="2"/>
            <a:r>
              <a:rPr lang="en-US" altLang="zh-TW" sz="2400" dirty="0"/>
              <a:t>https://arxiv.org/abs/1312.6114</a:t>
            </a:r>
          </a:p>
          <a:p>
            <a:pPr lvl="1"/>
            <a:r>
              <a:rPr lang="en-US" altLang="zh-TW" dirty="0"/>
              <a:t>Generative Adversarial Network (GAN)</a:t>
            </a:r>
          </a:p>
          <a:p>
            <a:pPr lvl="2"/>
            <a:r>
              <a:rPr lang="en-US" altLang="zh-TW" sz="2400" dirty="0"/>
              <a:t>http://arxiv.org/abs/1406.2661</a:t>
            </a:r>
          </a:p>
          <a:p>
            <a:pPr lvl="2"/>
            <a:endParaRPr lang="zh-TW" altLang="en-US" dirty="0"/>
          </a:p>
        </p:txBody>
      </p:sp>
    </p:spTree>
    <p:extLst>
      <p:ext uri="{BB962C8B-B14F-4D97-AF65-F5344CB8AC3E}">
        <p14:creationId xmlns:p14="http://schemas.microsoft.com/office/powerpoint/2010/main" val="145945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6" name="橢圓 225"/>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7" name="橢圓 226"/>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0" name="矩形 139"/>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5" name="橢圓 224"/>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4" name="橢圓 223"/>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3" name="矩形 142"/>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1" name="矩形 14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9" name="矩形 138"/>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endParaRPr lang="zh-TW" altLang="en-US" sz="1800" dirty="0">
              <a:solidFill>
                <a:srgbClr val="0000FF"/>
              </a:solidFill>
            </a:endParaRPr>
          </a:p>
          <a:p>
            <a:endParaRPr lang="en-US" altLang="zh-TW" dirty="0"/>
          </a:p>
        </p:txBody>
      </p:sp>
      <p:sp>
        <p:nvSpPr>
          <p:cNvPr id="8" name="橢圓 7"/>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75" name="群組 74"/>
          <p:cNvGrpSpPr/>
          <p:nvPr/>
        </p:nvGrpSpPr>
        <p:grpSpPr>
          <a:xfrm>
            <a:off x="529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31"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7192" name="方程式" r:id="rId4" imgW="152280" imgH="215640" progId="Equation.3">
                    <p:embed/>
                  </p:oleObj>
                </mc:Choice>
                <mc:Fallback>
                  <p:oleObj name="方程式" r:id="rId4" imgW="152280" imgH="215640" progId="Equation.3">
                    <p:embed/>
                    <p:pic>
                      <p:nvPicPr>
                        <p:cNvPr id="31" name="Object 12"/>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531452" y="4238061"/>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32"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7193" name="方程式" r:id="rId6" imgW="164880" imgH="215640" progId="Equation.3">
                    <p:embed/>
                  </p:oleObj>
                </mc:Choice>
                <mc:Fallback>
                  <p:oleObj name="方程式" r:id="rId6" imgW="164880" imgH="215640" progId="Equation.3">
                    <p:embed/>
                    <p:pic>
                      <p:nvPicPr>
                        <p:cNvPr id="32" name="Object 12"/>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44282" y="2734478"/>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sp>
        <p:nvSpPr>
          <p:cNvPr id="52" name="橢圓 51"/>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85" name="群組 84"/>
          <p:cNvGrpSpPr/>
          <p:nvPr/>
        </p:nvGrpSpPr>
        <p:grpSpPr>
          <a:xfrm>
            <a:off x="1977455" y="2531732"/>
            <a:ext cx="926032" cy="523220"/>
            <a:chOff x="3518823" y="2481252"/>
            <a:chExt cx="926032" cy="523220"/>
          </a:xfrm>
        </p:grpSpPr>
        <p:grpSp>
          <p:nvGrpSpPr>
            <p:cNvPr id="36" name="群組 35"/>
            <p:cNvGrpSpPr/>
            <p:nvPr/>
          </p:nvGrpSpPr>
          <p:grpSpPr>
            <a:xfrm>
              <a:off x="3518823" y="2481252"/>
              <a:ext cx="311569" cy="523220"/>
              <a:chOff x="3518823" y="2481252"/>
              <a:chExt cx="311569" cy="523220"/>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2" name="文字方塊 11"/>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80" name="文字方塊 79"/>
                <p:cNvSpPr txBox="1"/>
                <p:nvPr/>
              </p:nvSpPr>
              <p:spPr>
                <a:xfrm>
                  <a:off x="4206008" y="2571873"/>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5</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1988987" y="3397713"/>
            <a:ext cx="926169" cy="523220"/>
            <a:chOff x="3518823" y="2481252"/>
            <a:chExt cx="926169" cy="523220"/>
          </a:xfrm>
        </p:grpSpPr>
        <p:grpSp>
          <p:nvGrpSpPr>
            <p:cNvPr id="87" name="群組 86"/>
            <p:cNvGrpSpPr/>
            <p:nvPr/>
          </p:nvGrpSpPr>
          <p:grpSpPr>
            <a:xfrm>
              <a:off x="3518823" y="2481252"/>
              <a:ext cx="311569" cy="523220"/>
              <a:chOff x="3518823" y="2481252"/>
              <a:chExt cx="311569" cy="523220"/>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1" name="文字方塊 90"/>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88" name="文字方塊 87"/>
                <p:cNvSpPr txBox="1"/>
                <p:nvPr/>
              </p:nvSpPr>
              <p:spPr>
                <a:xfrm>
                  <a:off x="4206145" y="2546534"/>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7</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1987968" y="4263694"/>
            <a:ext cx="1155650" cy="523220"/>
            <a:chOff x="3518823" y="2481252"/>
            <a:chExt cx="1155650" cy="523220"/>
          </a:xfrm>
        </p:grpSpPr>
        <p:grpSp>
          <p:nvGrpSpPr>
            <p:cNvPr id="93" name="群組 92"/>
            <p:cNvGrpSpPr/>
            <p:nvPr/>
          </p:nvGrpSpPr>
          <p:grpSpPr>
            <a:xfrm>
              <a:off x="3518823" y="2481252"/>
              <a:ext cx="311569" cy="523220"/>
              <a:chOff x="3518823" y="2481252"/>
              <a:chExt cx="311569" cy="523220"/>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7" name="文字方塊 96"/>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p:cNvSpPr txBox="1"/>
                <p:nvPr/>
              </p:nvSpPr>
              <p:spPr>
                <a:xfrm>
                  <a:off x="4206396" y="2533432"/>
                  <a:ext cx="46807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98" name="群組 97"/>
          <p:cNvGrpSpPr/>
          <p:nvPr/>
        </p:nvGrpSpPr>
        <p:grpSpPr>
          <a:xfrm>
            <a:off x="1986148" y="5205858"/>
            <a:ext cx="926032" cy="523220"/>
            <a:chOff x="3518823" y="2481252"/>
            <a:chExt cx="926032" cy="523220"/>
          </a:xfrm>
        </p:grpSpPr>
        <p:grpSp>
          <p:nvGrpSpPr>
            <p:cNvPr id="99" name="群組 98"/>
            <p:cNvGrpSpPr/>
            <p:nvPr/>
          </p:nvGrpSpPr>
          <p:grpSpPr>
            <a:xfrm>
              <a:off x="3518823" y="2481252"/>
              <a:ext cx="311569" cy="523220"/>
              <a:chOff x="3518823" y="2481252"/>
              <a:chExt cx="311569" cy="523220"/>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03" name="文字方塊 102"/>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100" name="文字方塊 99"/>
                <p:cNvSpPr txBox="1"/>
                <p:nvPr/>
              </p:nvSpPr>
              <p:spPr>
                <a:xfrm>
                  <a:off x="4206008" y="2545696"/>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文字方塊 103"/>
              <p:cNvSpPr txBox="1"/>
              <p:nvPr/>
            </p:nvSpPr>
            <p:spPr>
              <a:xfrm>
                <a:off x="4545038" y="3036457"/>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7</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04" name="文字方塊 103"/>
              <p:cNvSpPr txBox="1">
                <a:spLocks noRot="1" noChangeAspect="1" noMove="1" noResize="1" noEditPoints="1" noAdjustHandles="1" noChangeArrowheads="1" noChangeShapeType="1" noTextEdit="1"/>
              </p:cNvSpPr>
              <p:nvPr/>
            </p:nvSpPr>
            <p:spPr>
              <a:xfrm>
                <a:off x="4545038" y="3036457"/>
                <a:ext cx="238847" cy="36933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4531978" y="4847629"/>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05" name="文字方塊 104"/>
              <p:cNvSpPr txBox="1">
                <a:spLocks noRot="1" noChangeAspect="1" noMove="1" noResize="1" noEditPoints="1" noAdjustHandles="1" noChangeArrowheads="1" noChangeShapeType="1" noTextEdit="1"/>
              </p:cNvSpPr>
              <p:nvPr/>
            </p:nvSpPr>
            <p:spPr>
              <a:xfrm>
                <a:off x="4531978" y="4847629"/>
                <a:ext cx="238847"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06" name="橢圓 105"/>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7" name="橢圓 106"/>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108" name="群組 107"/>
          <p:cNvGrpSpPr/>
          <p:nvPr/>
        </p:nvGrpSpPr>
        <p:grpSpPr>
          <a:xfrm>
            <a:off x="5813804" y="2531732"/>
            <a:ext cx="862776" cy="523220"/>
            <a:chOff x="3518823" y="2481252"/>
            <a:chExt cx="862776" cy="523220"/>
          </a:xfrm>
        </p:grpSpPr>
        <p:grpSp>
          <p:nvGrpSpPr>
            <p:cNvPr id="109" name="群組 108"/>
            <p:cNvGrpSpPr/>
            <p:nvPr/>
          </p:nvGrpSpPr>
          <p:grpSpPr>
            <a:xfrm>
              <a:off x="3518823" y="2481252"/>
              <a:ext cx="311569" cy="523220"/>
              <a:chOff x="3518823" y="2481252"/>
              <a:chExt cx="311569" cy="523220"/>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13" name="文字方塊 112"/>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5825336" y="3397713"/>
            <a:ext cx="862776" cy="523220"/>
            <a:chOff x="3518823" y="2481252"/>
            <a:chExt cx="862776" cy="523220"/>
          </a:xfrm>
        </p:grpSpPr>
        <p:grpSp>
          <p:nvGrpSpPr>
            <p:cNvPr id="115" name="群組 114"/>
            <p:cNvGrpSpPr/>
            <p:nvPr/>
          </p:nvGrpSpPr>
          <p:grpSpPr>
            <a:xfrm>
              <a:off x="3518823" y="2481252"/>
              <a:ext cx="311569" cy="523220"/>
              <a:chOff x="3518823" y="2481252"/>
              <a:chExt cx="311569" cy="523220"/>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19" name="文字方塊 118"/>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5824317" y="4263694"/>
            <a:ext cx="862776" cy="523220"/>
            <a:chOff x="3518823" y="2481252"/>
            <a:chExt cx="862776" cy="523220"/>
          </a:xfrm>
        </p:grpSpPr>
        <p:grpSp>
          <p:nvGrpSpPr>
            <p:cNvPr id="121" name="群組 120"/>
            <p:cNvGrpSpPr/>
            <p:nvPr/>
          </p:nvGrpSpPr>
          <p:grpSpPr>
            <a:xfrm>
              <a:off x="3518823" y="2481252"/>
              <a:ext cx="311569" cy="523220"/>
              <a:chOff x="3518823" y="2481252"/>
              <a:chExt cx="311569" cy="523220"/>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25" name="文字方塊 124"/>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4</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5822497" y="5205858"/>
            <a:ext cx="877290" cy="523220"/>
            <a:chOff x="3518823" y="2481252"/>
            <a:chExt cx="877290" cy="523220"/>
          </a:xfrm>
        </p:grpSpPr>
        <p:grpSp>
          <p:nvGrpSpPr>
            <p:cNvPr id="127" name="群組 126"/>
            <p:cNvGrpSpPr/>
            <p:nvPr/>
          </p:nvGrpSpPr>
          <p:grpSpPr>
            <a:xfrm>
              <a:off x="3518823" y="2481252"/>
              <a:ext cx="311569" cy="523220"/>
              <a:chOff x="3518823" y="2481252"/>
              <a:chExt cx="311569" cy="523220"/>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1" name="文字方塊 130"/>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128" name="文字方塊 127"/>
                <p:cNvSpPr txBox="1"/>
                <p:nvPr/>
              </p:nvSpPr>
              <p:spPr>
                <a:xfrm>
                  <a:off x="4157266"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文字方塊 131"/>
              <p:cNvSpPr txBox="1"/>
              <p:nvPr/>
            </p:nvSpPr>
            <p:spPr>
              <a:xfrm>
                <a:off x="8407132" y="3064687"/>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32" name="文字方塊 131"/>
              <p:cNvSpPr txBox="1">
                <a:spLocks noRot="1" noChangeAspect="1" noMove="1" noResize="1" noEditPoints="1" noAdjustHandles="1" noChangeArrowheads="1" noChangeShapeType="1" noTextEdit="1"/>
              </p:cNvSpPr>
              <p:nvPr/>
            </p:nvSpPr>
            <p:spPr>
              <a:xfrm>
                <a:off x="8407132" y="3064687"/>
                <a:ext cx="238848" cy="369332"/>
              </a:xfrm>
              <a:prstGeom prst="rect">
                <a:avLst/>
              </a:prstGeom>
              <a:blipFill rotWithShape="0">
                <a:blip r:embed="rId18"/>
                <a:stretch>
                  <a:fillRect l="-23810" r="-26190" b="-31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8410778" y="4878525"/>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white"/>
                          </a:solidFill>
                          <a:effectLst/>
                          <a:uLnTx/>
                          <a:uFillTx/>
                          <a:latin typeface="Cambria Math" panose="02040503050406030204" pitchFamily="18" charset="0"/>
                          <a:cs typeface="+mn-cs"/>
                        </a:rPr>
                        <m:t>4</m:t>
                      </m:r>
                    </m:oMath>
                  </m:oMathPara>
                </a14:m>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mc:Choice>
        <mc:Fallback xmlns="">
          <p:sp>
            <p:nvSpPr>
              <p:cNvPr id="133" name="文字方塊 132"/>
              <p:cNvSpPr txBox="1">
                <a:spLocks noRot="1" noChangeAspect="1" noMove="1" noResize="1" noEditPoints="1" noAdjustHandles="1" noChangeArrowheads="1" noChangeShapeType="1" noTextEdit="1"/>
              </p:cNvSpPr>
              <p:nvPr/>
            </p:nvSpPr>
            <p:spPr>
              <a:xfrm>
                <a:off x="8410778" y="4878525"/>
                <a:ext cx="238848" cy="369332"/>
              </a:xfrm>
              <a:prstGeom prst="rect">
                <a:avLst/>
              </a:prstGeom>
              <a:blipFill rotWithShape="0">
                <a:blip r:embed="rId19"/>
                <a:stretch>
                  <a:fillRect l="-26190" r="-23810" b="-3125"/>
                </a:stretch>
              </a:blipFill>
            </p:spPr>
            <p:txBody>
              <a:bodyPr/>
              <a:lstStyle/>
              <a:p>
                <a:r>
                  <a:rPr lang="zh-TW" altLang="en-US">
                    <a:noFill/>
                  </a:rPr>
                  <a:t> </a:t>
                </a:r>
              </a:p>
            </p:txBody>
          </p:sp>
        </mc:Fallback>
      </mc:AlternateContent>
      <p:cxnSp>
        <p:nvCxnSpPr>
          <p:cNvPr id="144" name="直線單箭頭接點 143"/>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a:endCxn id="11"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4783885" y="2802303"/>
            <a:ext cx="1003733" cy="41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4783885" y="3221123"/>
            <a:ext cx="1026797" cy="434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4783885" y="3221123"/>
            <a:ext cx="1014246" cy="13131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4783885" y="3221123"/>
            <a:ext cx="1023958" cy="22427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4770825" y="2802303"/>
            <a:ext cx="1016793" cy="2229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4770825" y="3668283"/>
            <a:ext cx="1028325" cy="136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4770825" y="5032295"/>
            <a:ext cx="1025486" cy="444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4770825" y="4534265"/>
            <a:ext cx="1027306" cy="498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6676580" y="2780842"/>
            <a:ext cx="638956" cy="442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6699787" y="5049442"/>
            <a:ext cx="623603" cy="405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white"/>
                </a:solidFill>
                <a:effectLst/>
                <a:uLnTx/>
                <a:uFillTx/>
                <a:latin typeface="Calibri" panose="020F0502020204030204"/>
                <a:cs typeface="+mn-cs"/>
              </a:rPr>
              <a:t>ReLU</a:t>
            </a: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 is a special cases of </a:t>
            </a:r>
            <a:r>
              <a:rPr kumimoji="0" lang="en-US" altLang="zh-TW" sz="2800" b="0" i="0" u="none" strike="noStrike" kern="1200" cap="none" spc="0" normalizeH="0" baseline="0" noProof="0" dirty="0" err="1">
                <a:ln>
                  <a:noFill/>
                </a:ln>
                <a:solidFill>
                  <a:prstClr val="white"/>
                </a:solidFill>
                <a:effectLst/>
                <a:uLnTx/>
                <a:uFillTx/>
                <a:latin typeface="Calibri" panose="020F0502020204030204"/>
                <a:cs typeface="+mn-cs"/>
              </a:rPr>
              <a:t>Maxout</a:t>
            </a:r>
            <a:endPar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45" name="矩形 144"/>
          <p:cNvSpPr/>
          <p:nvPr/>
        </p:nvSpPr>
        <p:spPr>
          <a:xfrm>
            <a:off x="1031330" y="5997408"/>
            <a:ext cx="7379448"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You can have more than 2 elements in a group.</a:t>
            </a:r>
          </a:p>
        </p:txBody>
      </p:sp>
      <p:sp>
        <p:nvSpPr>
          <p:cNvPr id="4" name="矩形 3"/>
          <p:cNvSpPr/>
          <p:nvPr/>
        </p:nvSpPr>
        <p:spPr>
          <a:xfrm>
            <a:off x="2474597" y="2539840"/>
            <a:ext cx="1881191" cy="1332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6" name="文字方塊 5"/>
          <p:cNvSpPr txBox="1"/>
          <p:nvPr/>
        </p:nvSpPr>
        <p:spPr>
          <a:xfrm>
            <a:off x="3220742" y="2440970"/>
            <a:ext cx="11396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cs typeface="+mn-cs"/>
              </a:rPr>
              <a:t>neuron</a:t>
            </a:r>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p:spTree>
    <p:extLst>
      <p:ext uri="{BB962C8B-B14F-4D97-AF65-F5344CB8AC3E}">
        <p14:creationId xmlns:p14="http://schemas.microsoft.com/office/powerpoint/2010/main" val="195589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226" grpId="0" animBg="1"/>
      <p:bldP spid="227" grpId="0" animBg="1"/>
      <p:bldP spid="140" grpId="0" animBg="1"/>
      <p:bldP spid="225" grpId="0" animBg="1"/>
      <p:bldP spid="224" grpId="0" animBg="1"/>
      <p:bldP spid="143" grpId="0" animBg="1"/>
      <p:bldP spid="141" grpId="0" animBg="1"/>
      <p:bldP spid="139" grpId="0" animBg="1"/>
      <p:bldP spid="8" grpId="0" animBg="1"/>
      <p:bldP spid="35" grpId="0"/>
      <p:bldP spid="52" grpId="0" animBg="1"/>
      <p:bldP spid="104" grpId="0" animBg="1"/>
      <p:bldP spid="105" grpId="0" animBg="1"/>
      <p:bldP spid="106" grpId="0" animBg="1"/>
      <p:bldP spid="107" grpId="0" animBg="1"/>
      <p:bldP spid="132" grpId="0" animBg="1"/>
      <p:bldP spid="133" grpId="0" animBg="1"/>
      <p:bldP spid="145" grpId="0" animBg="1"/>
      <p:bldP spid="4"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nvGraphicFramePr>
                <p:xfrm>
                  <a:off x="639400" y="4069993"/>
                  <a:ext cx="271462" cy="300037"/>
                </p:xfrm>
                <a:graphic>
                  <a:graphicData uri="http://schemas.openxmlformats.org/presentationml/2006/ole">
                    <mc:AlternateContent>
                      <mc:Choice xmlns:v="urn:schemas-microsoft-com:vml" Requires="v">
                        <p:oleObj spid="_x0000_s8238"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nvGraphicFramePr>
                <p:xfrm>
                  <a:off x="686445" y="4653183"/>
                  <a:ext cx="188913" cy="352425"/>
                </p:xfrm>
                <a:graphic>
                  <a:graphicData uri="http://schemas.openxmlformats.org/presentationml/2006/ole">
                    <mc:AlternateContent>
                      <mc:Choice xmlns:v="urn:schemas-microsoft-com:vml" Requires="v">
                        <p:oleObj spid="_x0000_s8239"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4" name="文字方塊 2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文字方塊 29"/>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𝑚𝑎𝑥</m:t>
                        </m:r>
                        <m:d>
                          <m:dPr>
                            <m:begChr m:val="{"/>
                            <m:endChr m:val="}"/>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sSubSup>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sSubSup>
                          </m:e>
                        </m:d>
                      </m:oMath>
                    </m:oMathPara>
                  </a14:m>
                  <a:endParaRPr kumimoji="0" lang="zh-TW"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𝑤</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5023412" y="2512864"/>
                <a:ext cx="23884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5023412" y="2512864"/>
                <a:ext cx="238847" cy="369332"/>
              </a:xfrm>
              <a:prstGeom prst="rect">
                <a:avLst/>
              </a:prstGeom>
              <a:blipFill rotWithShape="0">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1292" y="3050669"/>
                <a:ext cx="23884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0</m:t>
                      </m:r>
                    </m:oMath>
                  </m:oMathPara>
                </a14:m>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1292" y="3050669"/>
                <a:ext cx="238848" cy="369332"/>
              </a:xfrm>
              <a:prstGeom prst="rect">
                <a:avLst/>
              </a:prstGeom>
              <a:blipFill rotWithShape="0">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nvGraphicFramePr>
                <p:xfrm>
                  <a:off x="640112" y="4069919"/>
                  <a:ext cx="271462" cy="300037"/>
                </p:xfrm>
                <a:graphic>
                  <a:graphicData uri="http://schemas.openxmlformats.org/presentationml/2006/ole">
                    <mc:AlternateContent>
                      <mc:Choice xmlns:v="urn:schemas-microsoft-com:vml" Requires="v">
                        <p:oleObj spid="_x0000_s8240"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nvGraphicFramePr>
                <p:xfrm>
                  <a:off x="668926" y="4624766"/>
                  <a:ext cx="188912" cy="354013"/>
                </p:xfrm>
                <a:graphic>
                  <a:graphicData uri="http://schemas.openxmlformats.org/presentationml/2006/ole">
                    <mc:AlternateContent>
                      <mc:Choice xmlns:v="urn:schemas-microsoft-com:vml" Requires="v">
                        <p:oleObj spid="_x0000_s8241"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cs typeface="+mn-cs"/>
                </a:rPr>
                <a:t>ReLU</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𝑤</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772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281910"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81910"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字方塊 117"/>
              <p:cNvSpPr txBox="1"/>
              <p:nvPr/>
            </p:nvSpPr>
            <p:spPr>
              <a:xfrm>
                <a:off x="6851910" y="5535181"/>
                <a:ext cx="7543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0</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1910" y="5535181"/>
                <a:ext cx="754374" cy="369332"/>
              </a:xfrm>
              <a:prstGeom prst="rect">
                <a:avLst/>
              </a:prstGeom>
              <a:blipFill rotWithShape="0">
                <a:blip r:embed="rId37"/>
                <a:stretch>
                  <a:fillRect l="-9677" t="-24590" r="-23387" b="-49180"/>
                </a:stretch>
              </a:blipFill>
            </p:spPr>
            <p:txBody>
              <a:bodyPr/>
              <a:lstStyle/>
              <a:p>
                <a:r>
                  <a:rPr lang="zh-TW" altLang="en-US">
                    <a:noFill/>
                  </a:rPr>
                  <a:t> </a:t>
                </a:r>
              </a:p>
            </p:txBody>
          </p:sp>
        </mc:Fallback>
      </mc:AlternateContent>
      <p:sp>
        <p:nvSpPr>
          <p:cNvPr id="77" name="矩形 76"/>
          <p:cNvSpPr/>
          <p:nvPr/>
        </p:nvSpPr>
        <p:spPr>
          <a:xfrm>
            <a:off x="3417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white"/>
                </a:solidFill>
                <a:effectLst/>
                <a:uLnTx/>
                <a:uFillTx/>
                <a:latin typeface="Calibri" panose="020F0502020204030204"/>
                <a:cs typeface="+mn-cs"/>
              </a:rPr>
              <a:t>ReLU</a:t>
            </a: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 is a special cases of </a:t>
            </a:r>
            <a:r>
              <a:rPr kumimoji="0" lang="en-US" altLang="zh-TW" sz="2800" b="0" i="0" u="none" strike="noStrike" kern="1200" cap="none" spc="0" normalizeH="0" baseline="0" noProof="0" dirty="0" err="1">
                <a:ln>
                  <a:noFill/>
                </a:ln>
                <a:solidFill>
                  <a:prstClr val="white"/>
                </a:solidFill>
                <a:effectLst/>
                <a:uLnTx/>
                <a:uFillTx/>
                <a:latin typeface="Calibri" panose="020F0502020204030204"/>
                <a:cs typeface="+mn-cs"/>
              </a:rPr>
              <a:t>Maxout</a:t>
            </a:r>
            <a:endPar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364991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7" grpId="0"/>
      <p:bldP spid="108" grpId="0"/>
      <p:bldP spid="109" grpId="0"/>
      <p:bldP spid="92" grpId="0"/>
      <p:bldP spid="98" grpId="0"/>
      <p:bldP spid="99" grpId="0"/>
      <p:bldP spid="97" grpId="0"/>
      <p:bldP spid="105" grpId="0"/>
      <p:bldP spid="112" grpId="0"/>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nvGraphicFramePr>
                <p:xfrm>
                  <a:off x="639400" y="4069993"/>
                  <a:ext cx="271462" cy="300037"/>
                </p:xfrm>
                <a:graphic>
                  <a:graphicData uri="http://schemas.openxmlformats.org/presentationml/2006/ole">
                    <mc:AlternateContent>
                      <mc:Choice xmlns:v="urn:schemas-microsoft-com:vml" Requires="v">
                        <p:oleObj spid="_x0000_s9262"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nvGraphicFramePr>
                <p:xfrm>
                  <a:off x="686445" y="4653183"/>
                  <a:ext cx="188913" cy="352425"/>
                </p:xfrm>
                <a:graphic>
                  <a:graphicData uri="http://schemas.openxmlformats.org/presentationml/2006/ole">
                    <mc:AlternateContent>
                      <mc:Choice xmlns:v="urn:schemas-microsoft-com:vml" Requires="v">
                        <p:oleObj spid="_x0000_s9263"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4" name="文字方塊 2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文字方塊 29"/>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𝑚𝑎𝑥</m:t>
                        </m:r>
                        <m:d>
                          <m:dPr>
                            <m:begChr m:val="{"/>
                            <m:endChr m:val="}"/>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sSubSup>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sSubSup>
                          </m:e>
                        </m:d>
                      </m:oMath>
                    </m:oMathPara>
                  </a14:m>
                  <a:endParaRPr kumimoji="0" lang="zh-TW"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𝑤</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4921562" y="2716760"/>
                <a:ext cx="4082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𝑤</m:t>
                          </m:r>
                        </m:e>
                        <m:sup>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p>
                    </m:oMath>
                  </m:oMathPara>
                </a14:m>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4921562" y="2716760"/>
                <a:ext cx="408252" cy="369332"/>
              </a:xfrm>
              <a:prstGeom prst="rect">
                <a:avLst/>
              </a:prstGeom>
              <a:blipFill rotWithShape="0">
                <a:blip r:embed="rId17"/>
                <a:stretch>
                  <a:fillRect l="-8955" r="-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50673" y="3151524"/>
                <a:ext cx="33829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𝑏</m:t>
                          </m:r>
                        </m:e>
                        <m:sup>
                          <m:r>
                            <a:rPr kumimoji="0" lang="en-US" altLang="zh-TW"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p>
                    </m:oMath>
                  </m:oMathPara>
                </a14:m>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50673" y="3151524"/>
                <a:ext cx="338298" cy="369332"/>
              </a:xfrm>
              <a:prstGeom prst="rect">
                <a:avLst/>
              </a:prstGeom>
              <a:blipFill rotWithShape="0">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nvGraphicFramePr>
                <p:xfrm>
                  <a:off x="640112" y="4069919"/>
                  <a:ext cx="271462" cy="300037"/>
                </p:xfrm>
                <a:graphic>
                  <a:graphicData uri="http://schemas.openxmlformats.org/presentationml/2006/ole">
                    <mc:AlternateContent>
                      <mc:Choice xmlns:v="urn:schemas-microsoft-com:vml" Requires="v">
                        <p:oleObj spid="_x0000_s9264"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nvGraphicFramePr>
                <p:xfrm>
                  <a:off x="668926" y="4624766"/>
                  <a:ext cx="188912" cy="354013"/>
                </p:xfrm>
                <a:graphic>
                  <a:graphicData uri="http://schemas.openxmlformats.org/presentationml/2006/ole">
                    <mc:AlternateContent>
                      <mc:Choice xmlns:v="urn:schemas-microsoft-com:vml" Requires="v">
                        <p:oleObj spid="_x0000_s9265"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cs typeface="+mn-cs"/>
                </a:rPr>
                <a:t>ReLU</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𝑤</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srgbClr val="0000FF"/>
                    </a:solidFill>
                    <a:effectLst/>
                    <a:uLnTx/>
                    <a:uFillTx/>
                    <a:latin typeface="Calibri" panose="020F0502020204030204"/>
                    <a:cs typeface="+mn-cs"/>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547442"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375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50673" y="5106466"/>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127497" y="6060935"/>
                <a:ext cx="190084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3" name="文字方塊 92"/>
              <p:cNvSpPr txBox="1">
                <a:spLocks noRot="1" noChangeAspect="1" noMove="1" noResize="1" noEditPoints="1" noAdjustHandles="1" noChangeArrowheads="1" noChangeShapeType="1" noTextEdit="1"/>
              </p:cNvSpPr>
              <p:nvPr/>
            </p:nvSpPr>
            <p:spPr>
              <a:xfrm>
                <a:off x="7127497" y="6060935"/>
                <a:ext cx="1900841" cy="369332"/>
              </a:xfrm>
              <a:prstGeom prst="rect">
                <a:avLst/>
              </a:prstGeom>
              <a:blipFill rotWithShape="0">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5588971" y="3330245"/>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Learnable Activation Function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3" name="矩形 102"/>
          <p:cNvSpPr/>
          <p:nvPr/>
        </p:nvSpPr>
        <p:spPr>
          <a:xfrm>
            <a:off x="3813939" y="765538"/>
            <a:ext cx="36347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More than </a:t>
            </a:r>
            <a:r>
              <a:rPr kumimoji="0" lang="en-US" altLang="zh-TW" sz="2800" b="0" i="0" u="none" strike="noStrike" kern="1200" cap="none" spc="0" normalizeH="0" baseline="0" noProof="0" dirty="0" err="1">
                <a:ln>
                  <a:noFill/>
                </a:ln>
                <a:solidFill>
                  <a:prstClr val="white"/>
                </a:solidFill>
                <a:effectLst/>
                <a:uLnTx/>
                <a:uFillTx/>
                <a:latin typeface="Calibri" panose="020F0502020204030204"/>
                <a:cs typeface="+mn-cs"/>
              </a:rPr>
              <a:t>ReLU</a:t>
            </a:r>
            <a:endPar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21400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p>
          <a:p>
            <a:pPr lvl="1"/>
            <a:r>
              <a:rPr lang="en-US" altLang="zh-TW" sz="2800" dirty="0"/>
              <a:t>Activation function in </a:t>
            </a:r>
            <a:r>
              <a:rPr lang="en-US" altLang="zh-TW" sz="2800" dirty="0" err="1"/>
              <a:t>maxout</a:t>
            </a:r>
            <a:r>
              <a:rPr lang="en-US" altLang="zh-TW" sz="2800" dirty="0"/>
              <a:t> network can be any piecewise linear convex function</a:t>
            </a:r>
          </a:p>
          <a:p>
            <a:pPr lvl="1"/>
            <a:r>
              <a:rPr lang="en-US" altLang="zh-TW" sz="2800" dirty="0"/>
              <a:t>How many pieces depending on how many elements in a group </a:t>
            </a:r>
            <a:endParaRPr lang="zh-TW" altLang="en-US" sz="2800" dirty="0"/>
          </a:p>
          <a:p>
            <a:endParaRPr lang="zh-TW" altLang="en-US" dirty="0"/>
          </a:p>
        </p:txBody>
      </p:sp>
      <p:sp>
        <p:nvSpPr>
          <p:cNvPr id="5" name="矩形 4"/>
          <p:cNvSpPr/>
          <p:nvPr/>
        </p:nvSpPr>
        <p:spPr>
          <a:xfrm>
            <a:off x="926419" y="4221874"/>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2 elements in a group</a:t>
            </a:r>
          </a:p>
        </p:txBody>
      </p:sp>
      <p:grpSp>
        <p:nvGrpSpPr>
          <p:cNvPr id="6" name="群組 5"/>
          <p:cNvGrpSpPr/>
          <p:nvPr/>
        </p:nvGrpSpPr>
        <p:grpSpPr>
          <a:xfrm>
            <a:off x="602871" y="4916944"/>
            <a:ext cx="1600832" cy="1600832"/>
            <a:chOff x="6200673" y="4150479"/>
            <a:chExt cx="2474339" cy="2474339"/>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2748303" y="4945004"/>
            <a:ext cx="1600832" cy="1600832"/>
            <a:chOff x="6200673" y="4150479"/>
            <a:chExt cx="2474339" cy="2474339"/>
          </a:xfrm>
        </p:grpSpPr>
        <p:cxnSp>
          <p:nvCxnSpPr>
            <p:cNvPr id="22" name="直線單箭頭接點 21"/>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48" name="群組 47"/>
          <p:cNvGrpSpPr/>
          <p:nvPr/>
        </p:nvGrpSpPr>
        <p:grpSpPr>
          <a:xfrm>
            <a:off x="5138063" y="4936727"/>
            <a:ext cx="1600832" cy="1600832"/>
            <a:chOff x="6200673" y="4150479"/>
            <a:chExt cx="2474339" cy="2474339"/>
          </a:xfrm>
        </p:grpSpPr>
        <p:cxnSp>
          <p:nvCxnSpPr>
            <p:cNvPr id="49" name="直線單箭頭接點 48"/>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6979338" y="4916944"/>
            <a:ext cx="1600832" cy="1620615"/>
            <a:chOff x="6200673" y="4119901"/>
            <a:chExt cx="2474339" cy="2504917"/>
          </a:xfrm>
        </p:grpSpPr>
        <p:cxnSp>
          <p:nvCxnSpPr>
            <p:cNvPr id="54" name="直線單箭頭接點 5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5080221" y="4224766"/>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3 elements in a group</a:t>
            </a:r>
          </a:p>
        </p:txBody>
      </p:sp>
      <p:cxnSp>
        <p:nvCxnSpPr>
          <p:cNvPr id="61" name="直線接點 60"/>
          <p:cNvCxnSpPr/>
          <p:nvPr/>
        </p:nvCxnSpPr>
        <p:spPr>
          <a:xfrm>
            <a:off x="5314546" y="5920877"/>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7200900" y="6060067"/>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p:txBody>
          <a:bodyPr/>
          <a:lstStyle/>
          <a:p>
            <a:r>
              <a:rPr lang="en-US" altLang="zh-TW" dirty="0"/>
              <a:t>Given a training data x, we know which z would be the max</a:t>
            </a:r>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6"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10264"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9"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10265"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8" name="文字方塊 27"/>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4" name="文字方塊 3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40" name="文字方塊 39"/>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46" name="文字方塊 45"/>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Max</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56" name="文字方塊 55"/>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2" name="文字方塊 61"/>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8" name="文字方塊 67"/>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74" name="文字方塊 7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p:cNvSpPr txBox="1"/>
              <p:nvPr/>
            </p:nvSpPr>
            <p:spPr>
              <a:xfrm>
                <a:off x="3255793" y="3579480"/>
                <a:ext cx="1353639" cy="3112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𝑚𝑎𝑥</m:t>
                      </m:r>
                      <m:d>
                        <m:dPr>
                          <m:begChr m:val="{"/>
                          <m:endChr m:val="}"/>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bSup>
                          <m:r>
                            <a:rPr kumimoji="0" lang="en-US" altLang="zh-TW"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b>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a:rPr kumimoji="0" lang="en-US" altLang="zh-TW"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bSup>
                        </m:e>
                      </m:d>
                    </m:oMath>
                  </m:oMathPara>
                </a14:m>
                <a:endParaRPr kumimoji="0" lang="zh-TW" altLang="en-US" sz="20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3" name="文字方塊 82"/>
              <p:cNvSpPr txBox="1">
                <a:spLocks noRot="1" noChangeAspect="1" noMove="1" noResize="1" noEditPoints="1" noAdjustHandles="1" noChangeArrowheads="1" noChangeShapeType="1" noTextEdit="1"/>
              </p:cNvSpPr>
              <p:nvPr/>
            </p:nvSpPr>
            <p:spPr>
              <a:xfrm>
                <a:off x="3255793" y="3579480"/>
                <a:ext cx="1353639" cy="311239"/>
              </a:xfrm>
              <a:prstGeom prst="rect">
                <a:avLst/>
              </a:prstGeom>
              <a:blipFill rotWithShape="0">
                <a:blip r:embed="rId23"/>
                <a:stretch>
                  <a:fillRect l="-1802" b="-19608"/>
                </a:stretch>
              </a:blipFill>
            </p:spPr>
            <p:txBody>
              <a:bodyPr/>
              <a:lstStyle/>
              <a:p>
                <a:r>
                  <a:rPr lang="zh-TW" altLang="en-US">
                    <a:noFill/>
                  </a:rPr>
                  <a:t> </a:t>
                </a:r>
              </a:p>
            </p:txBody>
          </p:sp>
        </mc:Fallback>
      </mc:AlternateContent>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53" idx="3"/>
            <a:endCxn id="49" idx="2"/>
          </p:cNvCxnSpPr>
          <p:nvPr/>
        </p:nvCxnSpPr>
        <p:spPr>
          <a:xfrm>
            <a:off x="6813349" y="2782990"/>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1" idx="3"/>
            <a:endCxn id="50" idx="2"/>
          </p:cNvCxnSpPr>
          <p:nvPr/>
        </p:nvCxnSpPr>
        <p:spPr>
          <a:xfrm flipV="1">
            <a:off x="6822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348255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endParaRPr lang="zh-TW" altLang="en-US" dirty="0"/>
          </a:p>
        </p:txBody>
      </p:sp>
      <p:sp>
        <p:nvSpPr>
          <p:cNvPr id="3" name="內容版面配置區 2"/>
          <p:cNvSpPr>
            <a:spLocks noGrp="1"/>
          </p:cNvSpPr>
          <p:nvPr>
            <p:ph idx="1"/>
          </p:nvPr>
        </p:nvSpPr>
        <p:spPr/>
        <p:txBody>
          <a:bodyPr/>
          <a:lstStyle/>
          <a:p>
            <a:r>
              <a:rPr lang="en-US" altLang="zh-TW" dirty="0"/>
              <a:t>François </a:t>
            </a:r>
            <a:r>
              <a:rPr lang="en-US" altLang="zh-TW" dirty="0" err="1"/>
              <a:t>Chollet</a:t>
            </a:r>
            <a:r>
              <a:rPr lang="en-US" altLang="zh-TW" dirty="0"/>
              <a:t> is the author of </a:t>
            </a:r>
            <a:r>
              <a:rPr lang="en-US" altLang="zh-TW" dirty="0" err="1"/>
              <a:t>Keras</a:t>
            </a:r>
            <a:r>
              <a:rPr lang="en-US" altLang="zh-TW" dirty="0"/>
              <a:t>.  </a:t>
            </a:r>
          </a:p>
          <a:p>
            <a:pPr lvl="1"/>
            <a:r>
              <a:rPr lang="en-US" altLang="zh-TW" dirty="0"/>
              <a:t>He currently works for Google as a deep learning engineer and researcher.</a:t>
            </a:r>
          </a:p>
          <a:p>
            <a:r>
              <a:rPr lang="en-US" altLang="zh-TW" dirty="0" err="1"/>
              <a:t>Keras</a:t>
            </a:r>
            <a:r>
              <a:rPr lang="en-US" altLang="zh-TW" dirty="0"/>
              <a:t> means </a:t>
            </a:r>
            <a:r>
              <a:rPr lang="en-US" altLang="zh-TW" i="1" dirty="0"/>
              <a:t>horn</a:t>
            </a:r>
            <a:r>
              <a:rPr lang="en-US" altLang="zh-TW" dirty="0"/>
              <a:t> in Greek</a:t>
            </a:r>
          </a:p>
          <a:p>
            <a:r>
              <a:rPr lang="en-US" altLang="zh-TW" dirty="0"/>
              <a:t>Documentation: </a:t>
            </a:r>
            <a:r>
              <a:rPr lang="en-US" altLang="zh-TW" dirty="0">
                <a:hlinkClick r:id="rId3"/>
              </a:rPr>
              <a:t>http://keras.io/</a:t>
            </a:r>
            <a:endParaRPr lang="en-US" altLang="zh-TW" dirty="0"/>
          </a:p>
          <a:p>
            <a:r>
              <a:rPr lang="en-US" altLang="zh-TW" dirty="0"/>
              <a:t>Example: https://github.com/fchollet/keras/tree/master/examples</a:t>
            </a:r>
            <a:endParaRPr lang="zh-TW" altLang="en-US" dirty="0"/>
          </a:p>
        </p:txBody>
      </p:sp>
    </p:spTree>
    <p:extLst>
      <p:ext uri="{BB962C8B-B14F-4D97-AF65-F5344CB8AC3E}">
        <p14:creationId xmlns:p14="http://schemas.microsoft.com/office/powerpoint/2010/main" val="2607286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a:xfrm>
            <a:off x="628650" y="1825624"/>
            <a:ext cx="7886700" cy="5184775"/>
          </a:xfrm>
        </p:spPr>
        <p:txBody>
          <a:bodyPr/>
          <a:lstStyle/>
          <a:p>
            <a:r>
              <a:rPr lang="en-US" altLang="zh-TW" dirty="0"/>
              <a:t>Given a training data x, we know which z would be the max</a:t>
            </a:r>
            <a:endParaRPr lang="zh-TW" alt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Train this thin and linear network</a:t>
            </a:r>
          </a:p>
          <a:p>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6" name="Object 12"/>
            <p:cNvGraphicFramePr>
              <a:graphicFrameLocks noChangeAspect="1"/>
            </p:cNvGraphicFramePr>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11288"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9" name="Object 12"/>
            <p:cNvGraphicFramePr>
              <a:graphicFrameLocks noChangeAspect="1"/>
            </p:cNvGraphicFramePr>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11289"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8" name="文字方塊 27"/>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4" name="文字方塊 3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40" name="文字方塊 39"/>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46" name="文字方塊 45"/>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56" name="文字方塊 55"/>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2" name="文字方塊 61"/>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68" name="文字方塊 67"/>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74" name="文字方塊 73"/>
              <p:cNvSpPr txBox="1"/>
              <p:nvPr/>
            </p:nvSpPr>
            <p:spPr>
              <a:xfrm>
                <a:off x="3530355" y="2481252"/>
                <a:ext cx="3000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cxnSp>
        <p:nvCxnSpPr>
          <p:cNvPr id="113" name="直線接點 112"/>
          <p:cNvCxnSpPr/>
          <p:nvPr/>
        </p:nvCxnSpPr>
        <p:spPr>
          <a:xfrm flipH="1">
            <a:off x="3687962" y="3056322"/>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7541360" y="3064015"/>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3687895" y="4885254"/>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a:off x="7512228" y="4906458"/>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1826557" y="6197679"/>
            <a:ext cx="70504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cs typeface="+mn-cs"/>
              </a:rPr>
              <a:t>Different thin and linear network for different examples</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13334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rctx="PPT">
                                        <p:cTn id="50" dur="indefinite"/>
                                        <p:tgtEl>
                                          <p:spTgt spid="29"/>
                                        </p:tgtEl>
                                        <p:attrNameLst>
                                          <p:attrName>style.opacity</p:attrName>
                                        </p:attrNameLst>
                                      </p:cBhvr>
                                      <p:to>
                                        <p:strVal val="0.5"/>
                                      </p:to>
                                    </p:set>
                                    <p:animEffect filter="image" prLst="opacity: 0.5">
                                      <p:cBhvr rctx="IE">
                                        <p:cTn id="51" dur="indefinite"/>
                                        <p:tgtEl>
                                          <p:spTgt spid="29"/>
                                        </p:tgtEl>
                                      </p:cBhvr>
                                    </p:animEffect>
                                  </p:childTnLst>
                                </p:cTn>
                              </p:par>
                              <p:par>
                                <p:cTn id="52" presetID="9" presetClass="emph" presetSubtype="0" nodeType="withEffect">
                                  <p:stCondLst>
                                    <p:cond delay="0"/>
                                  </p:stCondLst>
                                  <p:childTnLst>
                                    <p:set>
                                      <p:cBhvr rctx="PPT">
                                        <p:cTn id="53" dur="indefinite"/>
                                        <p:tgtEl>
                                          <p:spTgt spid="85"/>
                                        </p:tgtEl>
                                        <p:attrNameLst>
                                          <p:attrName>style.opacity</p:attrName>
                                        </p:attrNameLst>
                                      </p:cBhvr>
                                      <p:to>
                                        <p:strVal val="0.5"/>
                                      </p:to>
                                    </p:set>
                                    <p:animEffect filter="image" prLst="opacity: 0.5">
                                      <p:cBhvr rctx="IE">
                                        <p:cTn id="54" dur="indefinite"/>
                                        <p:tgtEl>
                                          <p:spTgt spid="85"/>
                                        </p:tgtEl>
                                      </p:cBhvr>
                                    </p:animEffect>
                                  </p:childTnLst>
                                </p:cTn>
                              </p:par>
                              <p:par>
                                <p:cTn id="55" presetID="9" presetClass="emph" presetSubtype="0" nodeType="withEffect">
                                  <p:stCondLst>
                                    <p:cond delay="0"/>
                                  </p:stCondLst>
                                  <p:childTnLst>
                                    <p:set>
                                      <p:cBhvr rctx="PPT">
                                        <p:cTn id="56" dur="indefinite"/>
                                        <p:tgtEl>
                                          <p:spTgt spid="89"/>
                                        </p:tgtEl>
                                        <p:attrNameLst>
                                          <p:attrName>style.opacity</p:attrName>
                                        </p:attrNameLst>
                                      </p:cBhvr>
                                      <p:to>
                                        <p:strVal val="0.5"/>
                                      </p:to>
                                    </p:set>
                                    <p:animEffect filter="image" prLst="opacity: 0.5">
                                      <p:cBhvr rctx="IE">
                                        <p:cTn id="57" dur="indefinite"/>
                                        <p:tgtEl>
                                          <p:spTgt spid="89"/>
                                        </p:tgtEl>
                                      </p:cBhvr>
                                    </p:animEffec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8" grpId="0" animBg="1"/>
      <p:bldP spid="9" grpId="0" animBg="1"/>
      <p:bldP spid="8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SoftPlus</a:t>
            </a:r>
            <a:r>
              <a:rPr lang="en-US" altLang="zh-CN" dirty="0"/>
              <a:t> </a:t>
            </a:r>
            <a:r>
              <a:rPr lang="zh-CN" altLang="en-US" dirty="0"/>
              <a:t>（</a:t>
            </a:r>
            <a:r>
              <a:rPr lang="en-US" altLang="zh-CN" dirty="0"/>
              <a:t>y=ln</a:t>
            </a:r>
            <a:r>
              <a:rPr lang="zh-CN" altLang="en-US" dirty="0"/>
              <a:t>（</a:t>
            </a:r>
            <a:r>
              <a:rPr lang="en-US" altLang="zh-CN" dirty="0"/>
              <a:t>1+e</a:t>
            </a:r>
            <a:r>
              <a:rPr lang="en-US" altLang="zh-CN" baseline="30000" dirty="0"/>
              <a:t>x</a:t>
            </a:r>
            <a:r>
              <a:rPr lang="zh-CN" altLang="en-US" dirty="0"/>
              <a:t>））</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85702" y="1500642"/>
            <a:ext cx="7972595" cy="5357358"/>
          </a:xfrm>
          <a:prstGeom prst="rect">
            <a:avLst/>
          </a:prstGeom>
        </p:spPr>
      </p:pic>
    </p:spTree>
    <p:extLst>
      <p:ext uri="{BB962C8B-B14F-4D97-AF65-F5344CB8AC3E}">
        <p14:creationId xmlns:p14="http://schemas.microsoft.com/office/powerpoint/2010/main" val="158352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SoftMax</a:t>
            </a:r>
            <a:endParaRPr lang="zh-CN" altLang="en-US" dirty="0"/>
          </a:p>
        </p:txBody>
      </p:sp>
      <p:pic>
        <p:nvPicPr>
          <p:cNvPr id="4" name="内容占位符 3"/>
          <p:cNvPicPr>
            <a:picLocks noGrp="1" noChangeAspect="1"/>
          </p:cNvPicPr>
          <p:nvPr>
            <p:ph idx="1"/>
          </p:nvPr>
        </p:nvPicPr>
        <p:blipFill>
          <a:blip r:embed="rId2"/>
          <a:stretch>
            <a:fillRect/>
          </a:stretch>
        </p:blipFill>
        <p:spPr>
          <a:xfrm>
            <a:off x="3739216" y="0"/>
            <a:ext cx="4165837" cy="1999602"/>
          </a:xfrm>
          <a:prstGeom prst="rect">
            <a:avLst/>
          </a:prstGeom>
        </p:spPr>
      </p:pic>
      <p:pic>
        <p:nvPicPr>
          <p:cNvPr id="5" name="图片 4"/>
          <p:cNvPicPr>
            <a:picLocks noChangeAspect="1"/>
          </p:cNvPicPr>
          <p:nvPr/>
        </p:nvPicPr>
        <p:blipFill>
          <a:blip r:embed="rId3"/>
          <a:stretch>
            <a:fillRect/>
          </a:stretch>
        </p:blipFill>
        <p:spPr>
          <a:xfrm>
            <a:off x="498512" y="1850648"/>
            <a:ext cx="3873703" cy="4447619"/>
          </a:xfrm>
          <a:prstGeom prst="rect">
            <a:avLst/>
          </a:prstGeom>
        </p:spPr>
      </p:pic>
      <p:pic>
        <p:nvPicPr>
          <p:cNvPr id="6" name="图片 5"/>
          <p:cNvPicPr>
            <a:picLocks noChangeAspect="1"/>
          </p:cNvPicPr>
          <p:nvPr/>
        </p:nvPicPr>
        <p:blipFill>
          <a:blip r:embed="rId4"/>
          <a:stretch>
            <a:fillRect/>
          </a:stretch>
        </p:blipFill>
        <p:spPr>
          <a:xfrm>
            <a:off x="4372215" y="1896554"/>
            <a:ext cx="4057170" cy="4504762"/>
          </a:xfrm>
          <a:prstGeom prst="rect">
            <a:avLst/>
          </a:prstGeom>
        </p:spPr>
      </p:pic>
    </p:spTree>
    <p:extLst>
      <p:ext uri="{BB962C8B-B14F-4D97-AF65-F5344CB8AC3E}">
        <p14:creationId xmlns:p14="http://schemas.microsoft.com/office/powerpoint/2010/main" val="853356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 Sign</a:t>
            </a:r>
            <a:r>
              <a:rPr lang="zh-CN" altLang="en-US" dirty="0"/>
              <a:t>： </a:t>
            </a:r>
          </a:p>
        </p:txBody>
      </p:sp>
      <p:pic>
        <p:nvPicPr>
          <p:cNvPr id="4" name="内容占位符 3"/>
          <p:cNvPicPr>
            <a:picLocks noGrp="1" noChangeAspect="1"/>
          </p:cNvPicPr>
          <p:nvPr>
            <p:ph idx="1"/>
          </p:nvPr>
        </p:nvPicPr>
        <p:blipFill>
          <a:blip r:embed="rId2"/>
          <a:stretch>
            <a:fillRect/>
          </a:stretch>
        </p:blipFill>
        <p:spPr>
          <a:xfrm>
            <a:off x="1529143" y="2025103"/>
            <a:ext cx="6085714" cy="3952381"/>
          </a:xfrm>
          <a:prstGeom prst="rect">
            <a:avLst/>
          </a:prstGeom>
        </p:spPr>
      </p:pic>
      <p:pic>
        <p:nvPicPr>
          <p:cNvPr id="5" name="图片 4"/>
          <p:cNvPicPr>
            <a:picLocks noChangeAspect="1"/>
          </p:cNvPicPr>
          <p:nvPr/>
        </p:nvPicPr>
        <p:blipFill>
          <a:blip r:embed="rId3"/>
          <a:stretch>
            <a:fillRect/>
          </a:stretch>
        </p:blipFill>
        <p:spPr>
          <a:xfrm>
            <a:off x="3317131" y="537431"/>
            <a:ext cx="3047619" cy="980952"/>
          </a:xfrm>
          <a:prstGeom prst="rect">
            <a:avLst/>
          </a:prstGeom>
        </p:spPr>
      </p:pic>
    </p:spTree>
    <p:extLst>
      <p:ext uri="{BB962C8B-B14F-4D97-AF65-F5344CB8AC3E}">
        <p14:creationId xmlns:p14="http://schemas.microsoft.com/office/powerpoint/2010/main" val="3867180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1524000" y="5218112"/>
            <a:ext cx="6400800" cy="866775"/>
          </a:xfrm>
          <a:prstGeom prst="rect">
            <a:avLst/>
          </a:prstGeom>
        </p:spPr>
      </p:pic>
      <p:pic>
        <p:nvPicPr>
          <p:cNvPr id="9" name="圖片 8"/>
          <p:cNvPicPr>
            <a:picLocks noChangeAspect="1"/>
          </p:cNvPicPr>
          <p:nvPr/>
        </p:nvPicPr>
        <p:blipFill>
          <a:blip r:embed="rId4"/>
          <a:stretch>
            <a:fillRect/>
          </a:stretch>
        </p:blipFill>
        <p:spPr>
          <a:xfrm>
            <a:off x="2358559" y="330137"/>
            <a:ext cx="6584974" cy="1312280"/>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4724400" y="365126"/>
            <a:ext cx="1805189" cy="1235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96" y="1827276"/>
            <a:ext cx="7163436" cy="3284289"/>
          </a:xfrm>
          <a:prstGeom prst="rect">
            <a:avLst/>
          </a:prstGeom>
        </p:spPr>
      </p:pic>
      <p:cxnSp>
        <p:nvCxnSpPr>
          <p:cNvPr id="7" name="直線單箭頭接點 6"/>
          <p:cNvCxnSpPr/>
          <p:nvPr/>
        </p:nvCxnSpPr>
        <p:spPr>
          <a:xfrm flipV="1">
            <a:off x="6143625" y="4739803"/>
            <a:ext cx="893989" cy="5083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440036" y="5485926"/>
            <a:ext cx="402756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86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3"/>
          <a:stretch>
            <a:fillRect/>
          </a:stretch>
        </p:blipFill>
        <p:spPr>
          <a:xfrm>
            <a:off x="730692" y="2586690"/>
            <a:ext cx="7864711" cy="1065013"/>
          </a:xfrm>
          <a:prstGeom prst="rect">
            <a:avLst/>
          </a:prstGeom>
        </p:spPr>
      </p:pic>
      <p:pic>
        <p:nvPicPr>
          <p:cNvPr id="20" name="圖片 19"/>
          <p:cNvPicPr>
            <a:picLocks noChangeAspect="1"/>
          </p:cNvPicPr>
          <p:nvPr/>
        </p:nvPicPr>
        <p:blipFill>
          <a:blip r:embed="rId4"/>
          <a:stretch>
            <a:fillRect/>
          </a:stretch>
        </p:blipFill>
        <p:spPr>
          <a:xfrm>
            <a:off x="2358559" y="330137"/>
            <a:ext cx="6584974" cy="1312280"/>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7119872" y="365126"/>
            <a:ext cx="1805189" cy="1235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cxnSp>
        <p:nvCxnSpPr>
          <p:cNvPr id="8" name="直線接點 7"/>
          <p:cNvCxnSpPr/>
          <p:nvPr/>
        </p:nvCxnSpPr>
        <p:spPr>
          <a:xfrm>
            <a:off x="2971561" y="3233194"/>
            <a:ext cx="2679731"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337211" y="2042536"/>
            <a:ext cx="34800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Step 3.1: Configuration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 name="文字方塊 8"/>
          <p:cNvSpPr txBox="1"/>
          <p:nvPr/>
        </p:nvSpPr>
        <p:spPr>
          <a:xfrm>
            <a:off x="337211" y="4304362"/>
            <a:ext cx="624625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Step 3.2: Find the optimal network 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3" name="圖片 12"/>
          <p:cNvPicPr>
            <a:picLocks noChangeAspect="1"/>
          </p:cNvPicPr>
          <p:nvPr/>
        </p:nvPicPr>
        <p:blipFill>
          <a:blip r:embed="rId5"/>
          <a:stretch>
            <a:fillRect/>
          </a:stretch>
        </p:blipFill>
        <p:spPr>
          <a:xfrm>
            <a:off x="190947" y="4939505"/>
            <a:ext cx="8771898" cy="441579"/>
          </a:xfrm>
          <a:prstGeom prst="rect">
            <a:avLst/>
          </a:prstGeom>
        </p:spPr>
      </p:pic>
      <p:sp>
        <p:nvSpPr>
          <p:cNvPr id="14" name="文字方塊 13"/>
          <p:cNvSpPr txBox="1"/>
          <p:nvPr/>
        </p:nvSpPr>
        <p:spPr>
          <a:xfrm>
            <a:off x="741222" y="5710096"/>
            <a:ext cx="181592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Training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(Images)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5" name="文字方塊 14"/>
          <p:cNvSpPr txBox="1"/>
          <p:nvPr/>
        </p:nvSpPr>
        <p:spPr>
          <a:xfrm>
            <a:off x="2910625" y="5814704"/>
            <a:ext cx="181592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Labels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(digits)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 name="文字方塊 15"/>
          <p:cNvSpPr txBox="1"/>
          <p:nvPr/>
        </p:nvSpPr>
        <p:spPr>
          <a:xfrm>
            <a:off x="5162851" y="5910027"/>
            <a:ext cx="309135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In the following slides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18" name="直線單箭頭接點 17"/>
          <p:cNvCxnSpPr/>
          <p:nvPr/>
        </p:nvCxnSpPr>
        <p:spPr>
          <a:xfrm flipV="1">
            <a:off x="1885950" y="5381084"/>
            <a:ext cx="317712" cy="433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3701872" y="5363253"/>
            <a:ext cx="196793" cy="541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右大括弧 20"/>
          <p:cNvSpPr/>
          <p:nvPr/>
        </p:nvSpPr>
        <p:spPr>
          <a:xfrm rot="5400000">
            <a:off x="6517917" y="3308411"/>
            <a:ext cx="447495" cy="4442360"/>
          </a:xfrm>
          <a:prstGeom prst="rightBrace">
            <a:avLst>
              <a:gd name="adj1" fmla="val 115034"/>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5" name="矩形 4"/>
          <p:cNvSpPr/>
          <p:nvPr/>
        </p:nvSpPr>
        <p:spPr>
          <a:xfrm>
            <a:off x="1000259" y="3723950"/>
            <a:ext cx="7325575"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404040"/>
                </a:solidFill>
                <a:effectLst/>
                <a:uLnTx/>
                <a:uFillTx/>
                <a:latin typeface="Georgia" panose="02040502050405020303" pitchFamily="18" charset="0"/>
                <a:cs typeface="新細明體" panose="02020500000000000000" pitchFamily="18" charset="-120"/>
              </a:rPr>
              <a:t>SGD, </a:t>
            </a:r>
            <a:r>
              <a:rPr kumimoji="0" lang="en-US" altLang="zh-TW" sz="1800" b="1" i="0" u="none" strike="noStrike" kern="1200" cap="none" spc="0" normalizeH="0" baseline="0" noProof="0" dirty="0" err="1">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RMSprop</a:t>
            </a:r>
            <a:r>
              <a:rPr kumimoji="0" lang="en-US" altLang="zh-TW" sz="1800" b="1" i="0" u="none" strike="noStrike" kern="1200" cap="none" spc="0" normalizeH="0" baseline="0" noProof="0" dirty="0">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 </a:t>
            </a:r>
            <a:r>
              <a:rPr kumimoji="0" lang="en-US" altLang="zh-TW" sz="1800" b="1" i="0" u="none" strike="noStrike" kern="1200" cap="none" spc="0" normalizeH="0" baseline="0" noProof="0" dirty="0" err="1">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Adagrad</a:t>
            </a:r>
            <a:r>
              <a:rPr kumimoji="0" lang="en-US" altLang="zh-TW" sz="1800" b="1" i="0" u="none" strike="noStrike" kern="1200" cap="none" spc="0" normalizeH="0" baseline="0" noProof="0" dirty="0">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 </a:t>
            </a:r>
            <a:r>
              <a:rPr kumimoji="0" lang="en-US" altLang="zh-TW" sz="1800" b="1" i="0" u="none" strike="noStrike" kern="1200" cap="none" spc="0" normalizeH="0" baseline="0" noProof="0" dirty="0" err="1">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Adadelta</a:t>
            </a:r>
            <a:r>
              <a:rPr kumimoji="0" lang="en-US" altLang="zh-TW" sz="1800" b="1" i="0" u="none" strike="noStrike" kern="1200" cap="none" spc="0" normalizeH="0" baseline="0" noProof="0" dirty="0">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 Adam, </a:t>
            </a:r>
            <a:r>
              <a:rPr kumimoji="0" lang="en-US" altLang="zh-TW" sz="1800" b="1" i="0" u="none" strike="noStrike" kern="1200" cap="none" spc="0" normalizeH="0" baseline="0" noProof="0" dirty="0" err="1">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Adamax</a:t>
            </a:r>
            <a:r>
              <a:rPr kumimoji="0" lang="en-US" altLang="zh-TW" sz="1800" b="1" i="0" u="none" strike="noStrike" kern="1200" cap="none" spc="0" normalizeH="0" baseline="0" noProof="0" dirty="0">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 </a:t>
            </a:r>
            <a:r>
              <a:rPr kumimoji="0" lang="en-US" altLang="zh-TW" sz="1800" b="1" i="0" u="none" strike="noStrike" kern="1200" cap="none" spc="0" normalizeH="0" baseline="0" noProof="0" dirty="0" err="1">
                <a:ln>
                  <a:noFill/>
                </a:ln>
                <a:solidFill>
                  <a:srgbClr val="404040"/>
                </a:solidFill>
                <a:effectLst/>
                <a:uLnTx/>
                <a:uFillTx/>
                <a:latin typeface="Georgia" panose="02040502050405020303" pitchFamily="18" charset="0"/>
                <a:ea typeface="新細明體" panose="02020500000000000000"/>
                <a:cs typeface="新細明體" panose="02020500000000000000" pitchFamily="18" charset="-120"/>
              </a:rPr>
              <a:t>Nadam</a:t>
            </a:r>
            <a:endParaRPr kumimoji="0" lang="zh-TW" altLang="zh-TW" sz="1800" b="1" i="0" u="none" strike="noStrike" kern="1200" cap="none" spc="0" normalizeH="0" baseline="0" noProof="0" dirty="0">
              <a:ln>
                <a:noFill/>
              </a:ln>
              <a:solidFill>
                <a:prstClr val="black"/>
              </a:solidFill>
              <a:effectLst/>
              <a:uLnTx/>
              <a:uFillTx/>
              <a:latin typeface="新細明體" panose="02020500000000000000" pitchFamily="18" charset="-120"/>
              <a:ea typeface="新細明體" panose="02020500000000000000"/>
              <a:cs typeface="新細明體" panose="02020500000000000000" pitchFamily="18" charset="-120"/>
            </a:endParaRPr>
          </a:p>
        </p:txBody>
      </p:sp>
    </p:spTree>
    <p:extLst>
      <p:ext uri="{BB962C8B-B14F-4D97-AF65-F5344CB8AC3E}">
        <p14:creationId xmlns:p14="http://schemas.microsoft.com/office/powerpoint/2010/main" val="3784347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a:blip r:embed="rId3"/>
          <a:stretch>
            <a:fillRect/>
          </a:stretch>
        </p:blipFill>
        <p:spPr>
          <a:xfrm>
            <a:off x="2358559" y="330137"/>
            <a:ext cx="6584974" cy="1312280"/>
          </a:xfrm>
          <a:prstGeom prst="rect">
            <a:avLst/>
          </a:prstGeom>
        </p:spPr>
      </p:pic>
      <p:pic>
        <p:nvPicPr>
          <p:cNvPr id="33" name="圖片 32"/>
          <p:cNvPicPr>
            <a:picLocks noChangeAspect="1"/>
          </p:cNvPicPr>
          <p:nvPr/>
        </p:nvPicPr>
        <p:blipFill>
          <a:blip r:embed="rId4"/>
          <a:stretch>
            <a:fillRect/>
          </a:stretch>
        </p:blipFill>
        <p:spPr>
          <a:xfrm>
            <a:off x="4750895" y="3760052"/>
            <a:ext cx="4047323" cy="2183586"/>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7119872" y="365126"/>
            <a:ext cx="1805189" cy="1235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9" name="文字方塊 8"/>
          <p:cNvSpPr txBox="1"/>
          <p:nvPr/>
        </p:nvSpPr>
        <p:spPr>
          <a:xfrm>
            <a:off x="463639" y="1868965"/>
            <a:ext cx="624625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Step 3.2: Find the optimal network 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pic>
        <p:nvPicPr>
          <p:cNvPr id="13" name="圖片 12"/>
          <p:cNvPicPr>
            <a:picLocks noChangeAspect="1"/>
          </p:cNvPicPr>
          <p:nvPr/>
        </p:nvPicPr>
        <p:blipFill>
          <a:blip r:embed="rId5"/>
          <a:stretch>
            <a:fillRect/>
          </a:stretch>
        </p:blipFill>
        <p:spPr>
          <a:xfrm>
            <a:off x="190947" y="2504862"/>
            <a:ext cx="8771898" cy="441579"/>
          </a:xfrm>
          <a:prstGeom prst="rect">
            <a:avLst/>
          </a:prstGeom>
        </p:spPr>
      </p:pic>
      <p:cxnSp>
        <p:nvCxnSpPr>
          <p:cNvPr id="18" name="直線單箭頭接點 17"/>
          <p:cNvCxnSpPr>
            <a:stCxn id="26" idx="0"/>
          </p:cNvCxnSpPr>
          <p:nvPr/>
        </p:nvCxnSpPr>
        <p:spPr>
          <a:xfrm flipH="1" flipV="1">
            <a:off x="2157627" y="2946441"/>
            <a:ext cx="355706" cy="464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3729417" y="2892479"/>
            <a:ext cx="1512284" cy="514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7273" y="6370458"/>
            <a:ext cx="8783865"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https://www.tensorflow.org/versions/r0.8/tutorials/mnist/beginners/index.html</a:t>
            </a:r>
          </a:p>
        </p:txBody>
      </p:sp>
      <p:sp>
        <p:nvSpPr>
          <p:cNvPr id="11" name="文字方塊 10"/>
          <p:cNvSpPr txBox="1"/>
          <p:nvPr/>
        </p:nvSpPr>
        <p:spPr>
          <a:xfrm>
            <a:off x="470078" y="5751465"/>
            <a:ext cx="417275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Number of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pic>
        <p:nvPicPr>
          <p:cNvPr id="24" name="圖片 23"/>
          <p:cNvPicPr>
            <a:picLocks noChangeAspect="1"/>
          </p:cNvPicPr>
          <p:nvPr/>
        </p:nvPicPr>
        <p:blipFill>
          <a:blip r:embed="rId6"/>
          <a:stretch>
            <a:fillRect/>
          </a:stretch>
        </p:blipFill>
        <p:spPr>
          <a:xfrm>
            <a:off x="1212318" y="3726114"/>
            <a:ext cx="2852838" cy="2063213"/>
          </a:xfrm>
          <a:prstGeom prst="rect">
            <a:avLst/>
          </a:prstGeom>
        </p:spPr>
      </p:pic>
      <p:sp>
        <p:nvSpPr>
          <p:cNvPr id="26" name="文字方塊 25"/>
          <p:cNvSpPr txBox="1"/>
          <p:nvPr/>
        </p:nvSpPr>
        <p:spPr>
          <a:xfrm>
            <a:off x="1634821" y="3410788"/>
            <a:ext cx="175702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a:cs typeface="+mn-cs"/>
              </a:rPr>
              <a:t>numpy</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array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28" name="文字方塊 27"/>
          <p:cNvSpPr txBox="1"/>
          <p:nvPr/>
        </p:nvSpPr>
        <p:spPr>
          <a:xfrm>
            <a:off x="77273" y="4431359"/>
            <a:ext cx="133611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28 x 28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=784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30" name="文字方塊 29"/>
          <p:cNvSpPr txBox="1"/>
          <p:nvPr/>
        </p:nvSpPr>
        <p:spPr>
          <a:xfrm>
            <a:off x="5153324" y="3333232"/>
            <a:ext cx="175702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a:cs typeface="+mn-cs"/>
              </a:rPr>
              <a:t>numpy</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array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34" name="文字方塊 33"/>
          <p:cNvSpPr txBox="1"/>
          <p:nvPr/>
        </p:nvSpPr>
        <p:spPr>
          <a:xfrm>
            <a:off x="4428511" y="4434301"/>
            <a:ext cx="541646"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35" name="文字方塊 34"/>
          <p:cNvSpPr txBox="1"/>
          <p:nvPr/>
        </p:nvSpPr>
        <p:spPr>
          <a:xfrm>
            <a:off x="4790090" y="5789327"/>
            <a:ext cx="417275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Number of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4" name="文字方塊 3"/>
          <p:cNvSpPr txBox="1"/>
          <p:nvPr/>
        </p:nvSpPr>
        <p:spPr>
          <a:xfrm>
            <a:off x="3318069" y="4302233"/>
            <a:ext cx="99569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20" name="文字方塊 19"/>
          <p:cNvSpPr txBox="1"/>
          <p:nvPr/>
        </p:nvSpPr>
        <p:spPr>
          <a:xfrm>
            <a:off x="7694740" y="4300890"/>
            <a:ext cx="99569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4107232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28" grpId="0"/>
      <p:bldP spid="30" grpId="0"/>
      <p:bldP spid="34" grpId="0"/>
      <p:bldP spid="35" grpId="0"/>
      <p:bldP spid="4"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grpSp>
        <p:nvGrpSpPr>
          <p:cNvPr id="4" name="群組 3"/>
          <p:cNvGrpSpPr/>
          <p:nvPr/>
        </p:nvGrpSpPr>
        <p:grpSpPr>
          <a:xfrm>
            <a:off x="1258864" y="1778496"/>
            <a:ext cx="421911" cy="671513"/>
            <a:chOff x="510563" y="3417283"/>
            <a:chExt cx="421911" cy="671513"/>
          </a:xfrm>
        </p:grpSpPr>
        <p:sp>
          <p:nvSpPr>
            <p:cNvPr id="5" name="矩形 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6" name="矩形 5"/>
            <p:cNvSpPr/>
            <p:nvPr/>
          </p:nvSpPr>
          <p:spPr>
            <a:xfrm>
              <a:off x="510563" y="3522206"/>
              <a:ext cx="42191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13" name="矩形 12"/>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7" name="文字方塊 16"/>
          <p:cNvSpPr txBox="1"/>
          <p:nvPr/>
        </p:nvSpPr>
        <p:spPr>
          <a:xfrm rot="5400000">
            <a:off x="2281307" y="3323803"/>
            <a:ext cx="82867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18" name="直線單箭頭接點 17"/>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3426170" y="1778496"/>
            <a:ext cx="428323" cy="671513"/>
            <a:chOff x="507357" y="3417283"/>
            <a:chExt cx="428323" cy="671513"/>
          </a:xfrm>
        </p:grpSpPr>
        <p:sp>
          <p:nvSpPr>
            <p:cNvPr id="25" name="矩形 2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26" name="矩形 25"/>
            <p:cNvSpPr/>
            <p:nvPr/>
          </p:nvSpPr>
          <p:spPr>
            <a:xfrm>
              <a:off x="507357" y="3522206"/>
              <a:ext cx="428323"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33" name="矩形 32"/>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36" name="文字方塊 35"/>
              <p:cNvSpPr txBox="1"/>
              <p:nvPr/>
            </p:nvSpPr>
            <p:spPr>
              <a:xfrm>
                <a:off x="4433773" y="1952099"/>
                <a:ext cx="39145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3"/>
                <a:stretch>
                  <a:fillRect l="-18462" t="-16393" r="-47692" b="-24590"/>
                </a:stretch>
              </a:blipFill>
            </p:spPr>
            <p:txBody>
              <a:bodyPr/>
              <a:lstStyle/>
              <a:p>
                <a:r>
                  <a:rPr lang="zh-TW" altLang="en-US">
                    <a:noFill/>
                  </a:rPr>
                  <a:t> </a:t>
                </a:r>
              </a:p>
            </p:txBody>
          </p:sp>
        </mc:Fallback>
      </mc:AlternateContent>
      <p:sp>
        <p:nvSpPr>
          <p:cNvPr id="39" name="左-右雙向箭號 38"/>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42" name="文字方塊 41"/>
              <p:cNvSpPr txBox="1"/>
              <p:nvPr/>
            </p:nvSpPr>
            <p:spPr>
              <a:xfrm>
                <a:off x="3927373" y="2265204"/>
                <a:ext cx="312457"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3927373" y="2265204"/>
                <a:ext cx="312457" cy="369332"/>
              </a:xfrm>
              <a:prstGeom prst="rect">
                <a:avLst/>
              </a:prstGeom>
              <a:blipFill>
                <a:blip r:embed="rId4"/>
                <a:stretch>
                  <a:fillRect l="-23077" t="-1667" r="-7692" b="-8333"/>
                </a:stretch>
              </a:blipFill>
            </p:spPr>
            <p:txBody>
              <a:bodyPr/>
              <a:lstStyle/>
              <a:p>
                <a:r>
                  <a:rPr lang="zh-TW" altLang="en-US">
                    <a:noFill/>
                  </a:rPr>
                  <a:t> </a:t>
                </a:r>
              </a:p>
            </p:txBody>
          </p:sp>
        </mc:Fallback>
      </mc:AlternateContent>
      <p:grpSp>
        <p:nvGrpSpPr>
          <p:cNvPr id="47" name="群組 46"/>
          <p:cNvGrpSpPr/>
          <p:nvPr/>
        </p:nvGrpSpPr>
        <p:grpSpPr>
          <a:xfrm>
            <a:off x="1209850" y="2586461"/>
            <a:ext cx="526106" cy="671513"/>
            <a:chOff x="458466" y="3417283"/>
            <a:chExt cx="526106" cy="671513"/>
          </a:xfrm>
        </p:grpSpPr>
        <p:sp>
          <p:nvSpPr>
            <p:cNvPr id="48" name="矩形 47"/>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49" name="矩形 48"/>
            <p:cNvSpPr/>
            <p:nvPr/>
          </p:nvSpPr>
          <p:spPr>
            <a:xfrm>
              <a:off x="458466" y="3522206"/>
              <a:ext cx="526106"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31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50" name="矩形 49"/>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51" name="直線單箭頭接點 50"/>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p:cNvGrpSpPr/>
          <p:nvPr/>
        </p:nvGrpSpPr>
        <p:grpSpPr>
          <a:xfrm>
            <a:off x="3377157" y="2586461"/>
            <a:ext cx="532518" cy="671513"/>
            <a:chOff x="455261" y="3417283"/>
            <a:chExt cx="532518" cy="671513"/>
          </a:xfrm>
        </p:grpSpPr>
        <p:sp>
          <p:nvSpPr>
            <p:cNvPr id="54" name="矩形 53"/>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55" name="矩形 54"/>
            <p:cNvSpPr/>
            <p:nvPr/>
          </p:nvSpPr>
          <p:spPr>
            <a:xfrm>
              <a:off x="455261" y="3522206"/>
              <a:ext cx="532518"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31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56" name="矩形 55"/>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57" name="文字方塊 56"/>
              <p:cNvSpPr txBox="1"/>
              <p:nvPr/>
            </p:nvSpPr>
            <p:spPr>
              <a:xfrm>
                <a:off x="4447297" y="2748469"/>
                <a:ext cx="52790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5"/>
                <a:stretch>
                  <a:fillRect l="-13953" t="-18333" r="-33721" b="-26667"/>
                </a:stretch>
              </a:blipFill>
            </p:spPr>
            <p:txBody>
              <a:bodyPr/>
              <a:lstStyle/>
              <a:p>
                <a:r>
                  <a:rPr lang="zh-TW" altLang="en-US">
                    <a:noFill/>
                  </a:rPr>
                  <a:t> </a:t>
                </a:r>
              </a:p>
            </p:txBody>
          </p:sp>
        </mc:Fallback>
      </mc:AlternateContent>
      <p:sp>
        <p:nvSpPr>
          <p:cNvPr id="58" name="左-右雙向箭號 57"/>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59" name="文字方塊 58"/>
              <p:cNvSpPr txBox="1"/>
              <p:nvPr/>
            </p:nvSpPr>
            <p:spPr>
              <a:xfrm>
                <a:off x="3926811" y="3109079"/>
                <a:ext cx="44890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9" name="文字方塊 58"/>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a:blip r:embed="rId6"/>
                <a:stretch>
                  <a:fillRect l="-16216" r="-5405" b="-6557"/>
                </a:stretch>
              </a:blipFill>
            </p:spPr>
            <p:txBody>
              <a:bodyPr/>
              <a:lstStyle/>
              <a:p>
                <a:r>
                  <a:rPr lang="zh-TW" altLang="en-US">
                    <a:noFill/>
                  </a:rPr>
                  <a:t> </a:t>
                </a:r>
              </a:p>
            </p:txBody>
          </p:sp>
        </mc:Fallback>
      </mc:AlternateContent>
      <p:pic>
        <p:nvPicPr>
          <p:cNvPr id="60" name="圖片 59"/>
          <p:cNvPicPr preferRelativeResize="0">
            <a:picLocks/>
          </p:cNvPicPr>
          <p:nvPr/>
        </p:nvPicPr>
        <p:blipFill>
          <a:blip r:embed="rId7"/>
          <a:stretch>
            <a:fillRect/>
          </a:stretch>
        </p:blipFill>
        <p:spPr>
          <a:xfrm>
            <a:off x="853541" y="1961431"/>
            <a:ext cx="360000" cy="360000"/>
          </a:xfrm>
          <a:prstGeom prst="rect">
            <a:avLst/>
          </a:prstGeom>
          <a:ln w="38100">
            <a:solidFill>
              <a:schemeClr val="tx1"/>
            </a:solidFill>
          </a:ln>
        </p:spPr>
      </p:pic>
      <p:pic>
        <p:nvPicPr>
          <p:cNvPr id="61" name="圖片 60"/>
          <p:cNvPicPr preferRelativeResize="0">
            <a:picLocks/>
          </p:cNvPicPr>
          <p:nvPr/>
        </p:nvPicPr>
        <p:blipFill>
          <a:blip r:embed="rId8"/>
          <a:stretch>
            <a:fillRect/>
          </a:stretch>
        </p:blipFill>
        <p:spPr>
          <a:xfrm>
            <a:off x="811991" y="4331374"/>
            <a:ext cx="360000" cy="360000"/>
          </a:xfrm>
          <a:prstGeom prst="rect">
            <a:avLst/>
          </a:prstGeom>
          <a:ln w="38100">
            <a:solidFill>
              <a:schemeClr val="tx1"/>
            </a:solidFill>
          </a:ln>
        </p:spPr>
      </p:pic>
      <p:pic>
        <p:nvPicPr>
          <p:cNvPr id="62" name="圖片 61"/>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pic>
        <p:nvPicPr>
          <p:cNvPr id="63" name="圖片 62"/>
          <p:cNvPicPr preferRelativeResize="0">
            <a:picLocks/>
          </p:cNvPicPr>
          <p:nvPr/>
        </p:nvPicPr>
        <p:blipFill>
          <a:blip r:embed="rId10"/>
          <a:stretch>
            <a:fillRect/>
          </a:stretch>
        </p:blipFill>
        <p:spPr>
          <a:xfrm>
            <a:off x="778436" y="5322008"/>
            <a:ext cx="360000" cy="360000"/>
          </a:xfrm>
          <a:prstGeom prst="rect">
            <a:avLst/>
          </a:prstGeom>
          <a:ln w="38100">
            <a:solidFill>
              <a:schemeClr val="tx1"/>
            </a:solidFill>
          </a:ln>
        </p:spPr>
      </p:pic>
      <p:grpSp>
        <p:nvGrpSpPr>
          <p:cNvPr id="65" name="群組 64"/>
          <p:cNvGrpSpPr/>
          <p:nvPr/>
        </p:nvGrpSpPr>
        <p:grpSpPr>
          <a:xfrm>
            <a:off x="1244871" y="4218355"/>
            <a:ext cx="421910" cy="671513"/>
            <a:chOff x="510564" y="3417283"/>
            <a:chExt cx="421910" cy="671513"/>
          </a:xfrm>
        </p:grpSpPr>
        <p:sp>
          <p:nvSpPr>
            <p:cNvPr id="66" name="矩形 6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67" name="矩形 66"/>
            <p:cNvSpPr/>
            <p:nvPr/>
          </p:nvSpPr>
          <p:spPr>
            <a:xfrm>
              <a:off x="510564" y="3522206"/>
              <a:ext cx="421910"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68" name="矩形 67"/>
          <p:cNvSpPr/>
          <p:nvPr/>
        </p:nvSpPr>
        <p:spPr>
          <a:xfrm>
            <a:off x="2044795" y="422092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69" name="文字方塊 68"/>
          <p:cNvSpPr txBox="1"/>
          <p:nvPr/>
        </p:nvSpPr>
        <p:spPr>
          <a:xfrm rot="5400000">
            <a:off x="2266552" y="5908663"/>
            <a:ext cx="82867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70" name="直線單箭頭接點 69"/>
          <p:cNvCxnSpPr/>
          <p:nvPr/>
        </p:nvCxnSpPr>
        <p:spPr>
          <a:xfrm flipV="1">
            <a:off x="1613412" y="455411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013661" y="454890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p:cNvGrpSpPr/>
          <p:nvPr/>
        </p:nvGrpSpPr>
        <p:grpSpPr>
          <a:xfrm>
            <a:off x="3412177" y="4218355"/>
            <a:ext cx="428322" cy="671513"/>
            <a:chOff x="507358" y="3417283"/>
            <a:chExt cx="428322" cy="671513"/>
          </a:xfrm>
        </p:grpSpPr>
        <p:sp>
          <p:nvSpPr>
            <p:cNvPr id="73" name="矩形 7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74" name="矩形 73"/>
            <p:cNvSpPr/>
            <p:nvPr/>
          </p:nvSpPr>
          <p:spPr>
            <a:xfrm>
              <a:off x="507358" y="3522206"/>
              <a:ext cx="428322"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75" name="矩形 74"/>
          <p:cNvSpPr/>
          <p:nvPr/>
        </p:nvSpPr>
        <p:spPr>
          <a:xfrm>
            <a:off x="4430220" y="421835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76" name="文字方塊 75"/>
              <p:cNvSpPr txBox="1"/>
              <p:nvPr/>
            </p:nvSpPr>
            <p:spPr>
              <a:xfrm>
                <a:off x="4419779" y="4391958"/>
                <a:ext cx="39805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4419779" y="4391958"/>
                <a:ext cx="398058" cy="369332"/>
              </a:xfrm>
              <a:prstGeom prst="rect">
                <a:avLst/>
              </a:prstGeom>
              <a:blipFill rotWithShape="0">
                <a:blip r:embed="rId11"/>
                <a:stretch>
                  <a:fillRect l="-18462" t="-16393" r="-49231" b="-24590"/>
                </a:stretch>
              </a:blipFill>
            </p:spPr>
            <p:txBody>
              <a:bodyPr/>
              <a:lstStyle/>
              <a:p>
                <a:r>
                  <a:rPr lang="zh-TW" altLang="en-US">
                    <a:noFill/>
                  </a:rPr>
                  <a:t> </a:t>
                </a:r>
              </a:p>
            </p:txBody>
          </p:sp>
        </mc:Fallback>
      </mc:AlternateContent>
      <p:sp>
        <p:nvSpPr>
          <p:cNvPr id="77" name="左-右雙向箭號 76"/>
          <p:cNvSpPr/>
          <p:nvPr/>
        </p:nvSpPr>
        <p:spPr>
          <a:xfrm>
            <a:off x="3771806" y="45103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78" name="文字方塊 77"/>
              <p:cNvSpPr txBox="1"/>
              <p:nvPr/>
            </p:nvSpPr>
            <p:spPr>
              <a:xfrm>
                <a:off x="3913379" y="4705063"/>
                <a:ext cx="31906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3913379" y="4705063"/>
                <a:ext cx="319062" cy="369332"/>
              </a:xfrm>
              <a:prstGeom prst="rect">
                <a:avLst/>
              </a:prstGeom>
              <a:blipFill>
                <a:blip r:embed="rId12"/>
                <a:stretch>
                  <a:fillRect l="-23077" r="-9615" b="-8333"/>
                </a:stretch>
              </a:blipFill>
            </p:spPr>
            <p:txBody>
              <a:bodyPr/>
              <a:lstStyle/>
              <a:p>
                <a:r>
                  <a:rPr lang="zh-TW" altLang="en-US">
                    <a:noFill/>
                  </a:rPr>
                  <a:t> </a:t>
                </a:r>
              </a:p>
            </p:txBody>
          </p:sp>
        </mc:Fallback>
      </mc:AlternateContent>
      <p:grpSp>
        <p:nvGrpSpPr>
          <p:cNvPr id="79" name="群組 78"/>
          <p:cNvGrpSpPr/>
          <p:nvPr/>
        </p:nvGrpSpPr>
        <p:grpSpPr>
          <a:xfrm>
            <a:off x="1210370" y="5171460"/>
            <a:ext cx="526106" cy="671513"/>
            <a:chOff x="458466" y="3417283"/>
            <a:chExt cx="526106" cy="671513"/>
          </a:xfrm>
        </p:grpSpPr>
        <p:sp>
          <p:nvSpPr>
            <p:cNvPr id="80" name="矩形 7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1" name="矩形 80"/>
            <p:cNvSpPr/>
            <p:nvPr/>
          </p:nvSpPr>
          <p:spPr>
            <a:xfrm>
              <a:off x="458466" y="3522206"/>
              <a:ext cx="526106"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16</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82" name="矩形 81"/>
          <p:cNvSpPr/>
          <p:nvPr/>
        </p:nvSpPr>
        <p:spPr>
          <a:xfrm>
            <a:off x="2062393" y="516563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83" name="直線單箭頭接點 82"/>
          <p:cNvCxnSpPr/>
          <p:nvPr/>
        </p:nvCxnSpPr>
        <p:spPr>
          <a:xfrm flipV="1">
            <a:off x="1628049" y="55072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flipV="1">
            <a:off x="3028298" y="5502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3377677" y="5171460"/>
            <a:ext cx="532518" cy="671513"/>
            <a:chOff x="455261" y="3417283"/>
            <a:chExt cx="532518" cy="671513"/>
          </a:xfrm>
        </p:grpSpPr>
        <p:sp>
          <p:nvSpPr>
            <p:cNvPr id="86" name="矩形 8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7" name="矩形 86"/>
            <p:cNvSpPr/>
            <p:nvPr/>
          </p:nvSpPr>
          <p:spPr>
            <a:xfrm>
              <a:off x="455261" y="3522206"/>
              <a:ext cx="532518"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16</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88" name="矩形 87"/>
          <p:cNvSpPr/>
          <p:nvPr/>
        </p:nvSpPr>
        <p:spPr>
          <a:xfrm>
            <a:off x="4447817" y="517146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89" name="文字方塊 88"/>
              <p:cNvSpPr txBox="1"/>
              <p:nvPr/>
            </p:nvSpPr>
            <p:spPr>
              <a:xfrm>
                <a:off x="4447817" y="5333468"/>
                <a:ext cx="521297"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16</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89" name="文字方塊 88"/>
              <p:cNvSpPr txBox="1">
                <a:spLocks noRot="1" noChangeAspect="1" noMove="1" noResize="1" noEditPoints="1" noAdjustHandles="1" noChangeArrowheads="1" noChangeShapeType="1" noTextEdit="1"/>
              </p:cNvSpPr>
              <p:nvPr/>
            </p:nvSpPr>
            <p:spPr>
              <a:xfrm>
                <a:off x="4447817" y="5333468"/>
                <a:ext cx="521297" cy="369332"/>
              </a:xfrm>
              <a:prstGeom prst="rect">
                <a:avLst/>
              </a:prstGeom>
              <a:blipFill rotWithShape="0">
                <a:blip r:embed="rId13"/>
                <a:stretch>
                  <a:fillRect l="-14118" t="-18333" r="-35294" b="-26667"/>
                </a:stretch>
              </a:blipFill>
            </p:spPr>
            <p:txBody>
              <a:bodyPr/>
              <a:lstStyle/>
              <a:p>
                <a:r>
                  <a:rPr lang="zh-TW" altLang="en-US">
                    <a:noFill/>
                  </a:rPr>
                  <a:t> </a:t>
                </a:r>
              </a:p>
            </p:txBody>
          </p:sp>
        </mc:Fallback>
      </mc:AlternateContent>
      <p:sp>
        <p:nvSpPr>
          <p:cNvPr id="90" name="左-右雙向箭號 89"/>
          <p:cNvSpPr/>
          <p:nvPr/>
        </p:nvSpPr>
        <p:spPr>
          <a:xfrm>
            <a:off x="3784042" y="54370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91" name="文字方塊 90"/>
              <p:cNvSpPr txBox="1"/>
              <p:nvPr/>
            </p:nvSpPr>
            <p:spPr>
              <a:xfrm>
                <a:off x="3837322" y="5682008"/>
                <a:ext cx="44230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16</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91" name="文字方塊 90"/>
              <p:cNvSpPr txBox="1">
                <a:spLocks noRot="1" noChangeAspect="1" noMove="1" noResize="1" noEditPoints="1" noAdjustHandles="1" noChangeArrowheads="1" noChangeShapeType="1" noTextEdit="1"/>
              </p:cNvSpPr>
              <p:nvPr/>
            </p:nvSpPr>
            <p:spPr>
              <a:xfrm>
                <a:off x="3837322" y="5682008"/>
                <a:ext cx="442301" cy="369332"/>
              </a:xfrm>
              <a:prstGeom prst="rect">
                <a:avLst/>
              </a:prstGeom>
              <a:blipFill>
                <a:blip r:embed="rId14"/>
                <a:stretch>
                  <a:fillRect l="-16438" r="-5479" b="-6557"/>
                </a:stretch>
              </a:blipFill>
            </p:spPr>
            <p:txBody>
              <a:bodyPr/>
              <a:lstStyle/>
              <a:p>
                <a:r>
                  <a:rPr lang="zh-TW" altLang="en-US">
                    <a:noFill/>
                  </a:rPr>
                  <a:t> </a:t>
                </a:r>
              </a:p>
            </p:txBody>
          </p:sp>
        </mc:Fallback>
      </mc:AlternateContent>
      <p:sp>
        <p:nvSpPr>
          <p:cNvPr id="94" name="文字方塊 93"/>
          <p:cNvSpPr txBox="1"/>
          <p:nvPr/>
        </p:nvSpPr>
        <p:spPr>
          <a:xfrm>
            <a:off x="5201054" y="1759132"/>
            <a:ext cx="3069419" cy="461665"/>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Pick the 1</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st</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batch</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5" name="文字方塊 94"/>
          <p:cNvSpPr txBox="1"/>
          <p:nvPr/>
        </p:nvSpPr>
        <p:spPr>
          <a:xfrm>
            <a:off x="5179448" y="904753"/>
            <a:ext cx="3438906" cy="830997"/>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Randomly initialize network parameters</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7" name="文字方塊 96"/>
          <p:cNvSpPr txBox="1"/>
          <p:nvPr/>
        </p:nvSpPr>
        <p:spPr>
          <a:xfrm>
            <a:off x="5214990" y="3136165"/>
            <a:ext cx="3069419" cy="461665"/>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Pick the 2</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nd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batch</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07" name="文字方塊 106"/>
          <p:cNvSpPr txBox="1"/>
          <p:nvPr/>
        </p:nvSpPr>
        <p:spPr>
          <a:xfrm rot="16200000">
            <a:off x="-479666" y="2468681"/>
            <a:ext cx="167786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rPr>
              <a:t>Mini-batch</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endParaRPr>
          </a:p>
        </p:txBody>
      </p:sp>
      <p:sp>
        <p:nvSpPr>
          <p:cNvPr id="108" name="文字方塊 107"/>
          <p:cNvSpPr txBox="1"/>
          <p:nvPr/>
        </p:nvSpPr>
        <p:spPr>
          <a:xfrm rot="16200000">
            <a:off x="-488377" y="4939476"/>
            <a:ext cx="167786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rPr>
              <a:t>Mini-batch</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endParaRPr>
          </a:p>
        </p:txBody>
      </p:sp>
      <p:sp>
        <p:nvSpPr>
          <p:cNvPr id="109" name="矩形 108"/>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110" name="矩形 109"/>
          <p:cNvSpPr/>
          <p:nvPr/>
        </p:nvSpPr>
        <p:spPr>
          <a:xfrm>
            <a:off x="648662" y="4132044"/>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112" name="文字方塊 111"/>
              <p:cNvSpPr txBox="1"/>
              <p:nvPr/>
            </p:nvSpPr>
            <p:spPr>
              <a:xfrm>
                <a:off x="5795308" y="2244813"/>
                <a:ext cx="233127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5795308" y="2244813"/>
                <a:ext cx="2331279" cy="369332"/>
              </a:xfrm>
              <a:prstGeom prst="rect">
                <a:avLst/>
              </a:prstGeom>
              <a:blipFill>
                <a:blip r:embed="rId15"/>
                <a:stretch>
                  <a:fillRect l="-3403" t="-1639" r="-524"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5795308" y="3621097"/>
                <a:ext cx="241142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13" name="文字方塊 112"/>
              <p:cNvSpPr txBox="1">
                <a:spLocks noRot="1" noChangeAspect="1" noMove="1" noResize="1" noEditPoints="1" noAdjustHandles="1" noChangeArrowheads="1" noChangeShapeType="1" noTextEdit="1"/>
              </p:cNvSpPr>
              <p:nvPr/>
            </p:nvSpPr>
            <p:spPr>
              <a:xfrm>
                <a:off x="5795308" y="3621097"/>
                <a:ext cx="2411429" cy="369332"/>
              </a:xfrm>
              <a:prstGeom prst="rect">
                <a:avLst/>
              </a:prstGeom>
              <a:blipFill>
                <a:blip r:embed="rId16"/>
                <a:stretch>
                  <a:fillRect l="-3038" t="-1639" r="-506" b="-9836"/>
                </a:stretch>
              </a:blipFill>
            </p:spPr>
            <p:txBody>
              <a:bodyPr/>
              <a:lstStyle/>
              <a:p>
                <a:r>
                  <a:rPr lang="zh-TW" altLang="en-US">
                    <a:noFill/>
                  </a:rPr>
                  <a:t> </a:t>
                </a:r>
              </a:p>
            </p:txBody>
          </p:sp>
        </mc:Fallback>
      </mc:AlternateContent>
      <p:sp>
        <p:nvSpPr>
          <p:cNvPr id="7" name="文字方塊 6"/>
          <p:cNvSpPr txBox="1"/>
          <p:nvPr/>
        </p:nvSpPr>
        <p:spPr>
          <a:xfrm>
            <a:off x="5726242" y="2614145"/>
            <a:ext cx="3507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Update parameters once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92" name="文字方塊 91"/>
          <p:cNvSpPr txBox="1"/>
          <p:nvPr/>
        </p:nvSpPr>
        <p:spPr>
          <a:xfrm>
            <a:off x="5726242" y="3950553"/>
            <a:ext cx="3507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Update parameters once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93" name="文字方塊 92"/>
          <p:cNvSpPr txBox="1"/>
          <p:nvPr/>
        </p:nvSpPr>
        <p:spPr>
          <a:xfrm>
            <a:off x="5228849" y="4734287"/>
            <a:ext cx="3537276" cy="830997"/>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Until all mini-batches have been picked</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6" name="文字方塊 95"/>
          <p:cNvSpPr txBox="1"/>
          <p:nvPr/>
        </p:nvSpPr>
        <p:spPr>
          <a:xfrm rot="5400000">
            <a:off x="6523363" y="4589259"/>
            <a:ext cx="75107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8" name="矩形 97"/>
          <p:cNvSpPr/>
          <p:nvPr/>
        </p:nvSpPr>
        <p:spPr>
          <a:xfrm>
            <a:off x="5951196" y="5552015"/>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one epoch</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p:sp>
        <p:nvSpPr>
          <p:cNvPr id="99" name="矩形 98"/>
          <p:cNvSpPr/>
          <p:nvPr/>
        </p:nvSpPr>
        <p:spPr>
          <a:xfrm>
            <a:off x="5201053" y="1796342"/>
            <a:ext cx="3820463"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100" name="矩形 99"/>
          <p:cNvSpPr/>
          <p:nvPr/>
        </p:nvSpPr>
        <p:spPr>
          <a:xfrm>
            <a:off x="5335426" y="6082993"/>
            <a:ext cx="3436207" cy="5183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Repeat the above process</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p:sp>
        <p:nvSpPr>
          <p:cNvPr id="3" name="文字方塊 2"/>
          <p:cNvSpPr txBox="1"/>
          <p:nvPr/>
        </p:nvSpPr>
        <p:spPr>
          <a:xfrm>
            <a:off x="3412177" y="156580"/>
            <a:ext cx="5559485"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We do not really minimize total loss!</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314003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7" grpId="0"/>
      <p:bldP spid="107" grpId="0"/>
      <p:bldP spid="108" grpId="0"/>
      <p:bldP spid="109" grpId="0" animBg="1"/>
      <p:bldP spid="110" grpId="0" animBg="1"/>
      <p:bldP spid="112" grpId="0"/>
      <p:bldP spid="113" grpId="0"/>
      <p:bldP spid="7" grpId="0"/>
      <p:bldP spid="92" grpId="0"/>
      <p:bldP spid="93" grpId="0"/>
      <p:bldP spid="96" grpId="0"/>
      <p:bldP spid="98" grpId="0" animBg="1"/>
      <p:bldP spid="99" grpId="0" animBg="1"/>
      <p:bldP spid="100"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pic>
        <p:nvPicPr>
          <p:cNvPr id="4" name="圖片 3"/>
          <p:cNvPicPr>
            <a:picLocks noChangeAspect="1"/>
          </p:cNvPicPr>
          <p:nvPr/>
        </p:nvPicPr>
        <p:blipFill>
          <a:blip r:embed="rId3"/>
          <a:stretch>
            <a:fillRect/>
          </a:stretch>
        </p:blipFill>
        <p:spPr>
          <a:xfrm>
            <a:off x="221016" y="1507902"/>
            <a:ext cx="8771898" cy="441579"/>
          </a:xfrm>
          <a:prstGeom prst="rect">
            <a:avLst/>
          </a:prstGeom>
        </p:spPr>
      </p:pic>
      <p:grpSp>
        <p:nvGrpSpPr>
          <p:cNvPr id="36" name="群組 35"/>
          <p:cNvGrpSpPr/>
          <p:nvPr/>
        </p:nvGrpSpPr>
        <p:grpSpPr>
          <a:xfrm>
            <a:off x="151086" y="2470838"/>
            <a:ext cx="4789170" cy="2364808"/>
            <a:chOff x="186028" y="1634942"/>
            <a:chExt cx="4789170" cy="2364808"/>
          </a:xfrm>
        </p:grpSpPr>
        <p:grpSp>
          <p:nvGrpSpPr>
            <p:cNvPr id="5" name="群組 4"/>
            <p:cNvGrpSpPr/>
            <p:nvPr/>
          </p:nvGrpSpPr>
          <p:grpSpPr>
            <a:xfrm>
              <a:off x="1258864" y="1778496"/>
              <a:ext cx="421911" cy="671513"/>
              <a:chOff x="510563" y="3417283"/>
              <a:chExt cx="421911" cy="671513"/>
            </a:xfrm>
          </p:grpSpPr>
          <p:sp>
            <p:nvSpPr>
              <p:cNvPr id="6" name="矩形 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7" name="矩形 6"/>
              <p:cNvSpPr/>
              <p:nvPr/>
            </p:nvSpPr>
            <p:spPr>
              <a:xfrm>
                <a:off x="510563" y="3522206"/>
                <a:ext cx="42191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8" name="矩形 7"/>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9" name="文字方塊 8"/>
            <p:cNvSpPr txBox="1"/>
            <p:nvPr/>
          </p:nvSpPr>
          <p:spPr>
            <a:xfrm rot="5400000">
              <a:off x="2281307" y="3323803"/>
              <a:ext cx="82867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10" name="直線單箭頭接點 9"/>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群組 11"/>
            <p:cNvGrpSpPr/>
            <p:nvPr/>
          </p:nvGrpSpPr>
          <p:grpSpPr>
            <a:xfrm>
              <a:off x="3426170" y="1778496"/>
              <a:ext cx="428323" cy="671513"/>
              <a:chOff x="507357" y="3417283"/>
              <a:chExt cx="428323" cy="671513"/>
            </a:xfrm>
          </p:grpSpPr>
          <p:sp>
            <p:nvSpPr>
              <p:cNvPr id="13" name="矩形 1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4" name="矩形 13"/>
              <p:cNvSpPr/>
              <p:nvPr/>
            </p:nvSpPr>
            <p:spPr>
              <a:xfrm>
                <a:off x="507357" y="3522206"/>
                <a:ext cx="428323"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15" name="矩形 14"/>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16" name="文字方塊 15"/>
                <p:cNvSpPr txBox="1"/>
                <p:nvPr/>
              </p:nvSpPr>
              <p:spPr>
                <a:xfrm>
                  <a:off x="4433773" y="1952099"/>
                  <a:ext cx="39145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6" name="文字方塊 1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4"/>
                  <a:stretch>
                    <a:fillRect l="-18750" t="-16393" r="-48438" b="-24590"/>
                  </a:stretch>
                </a:blipFill>
              </p:spPr>
              <p:txBody>
                <a:bodyPr/>
                <a:lstStyle/>
                <a:p>
                  <a:r>
                    <a:rPr lang="zh-TW" altLang="en-US">
                      <a:noFill/>
                    </a:rPr>
                    <a:t> </a:t>
                  </a:r>
                </a:p>
              </p:txBody>
            </p:sp>
          </mc:Fallback>
        </mc:AlternateContent>
        <p:sp>
          <p:nvSpPr>
            <p:cNvPr id="17" name="左-右雙向箭號 16"/>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18" name="文字方塊 17"/>
                <p:cNvSpPr txBox="1"/>
                <p:nvPr/>
              </p:nvSpPr>
              <p:spPr>
                <a:xfrm>
                  <a:off x="3927373" y="2265204"/>
                  <a:ext cx="31245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3927373" y="2265204"/>
                  <a:ext cx="312458" cy="369332"/>
                </a:xfrm>
                <a:prstGeom prst="rect">
                  <a:avLst/>
                </a:prstGeom>
                <a:blipFill rotWithShape="0">
                  <a:blip r:embed="rId5"/>
                  <a:stretch>
                    <a:fillRect l="-23529" t="-1667" r="-9804" b="-8333"/>
                  </a:stretch>
                </a:blipFill>
              </p:spPr>
              <p:txBody>
                <a:bodyPr/>
                <a:lstStyle/>
                <a:p>
                  <a:r>
                    <a:rPr lang="zh-TW" altLang="en-US">
                      <a:noFill/>
                    </a:rPr>
                    <a:t> </a:t>
                  </a:r>
                </a:p>
              </p:txBody>
            </p:sp>
          </mc:Fallback>
        </mc:AlternateContent>
        <p:grpSp>
          <p:nvGrpSpPr>
            <p:cNvPr id="19" name="群組 18"/>
            <p:cNvGrpSpPr/>
            <p:nvPr/>
          </p:nvGrpSpPr>
          <p:grpSpPr>
            <a:xfrm>
              <a:off x="1209850" y="2586461"/>
              <a:ext cx="526106" cy="671513"/>
              <a:chOff x="458466" y="3417283"/>
              <a:chExt cx="526106" cy="671513"/>
            </a:xfrm>
          </p:grpSpPr>
          <p:sp>
            <p:nvSpPr>
              <p:cNvPr id="20" name="矩形 1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21" name="矩形 20"/>
              <p:cNvSpPr/>
              <p:nvPr/>
            </p:nvSpPr>
            <p:spPr>
              <a:xfrm>
                <a:off x="458466" y="3522206"/>
                <a:ext cx="526106"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31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22" name="矩形 21"/>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23" name="直線單箭頭接點 22"/>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377157" y="2586461"/>
              <a:ext cx="532518" cy="671513"/>
              <a:chOff x="455261" y="3417283"/>
              <a:chExt cx="532518" cy="671513"/>
            </a:xfrm>
          </p:grpSpPr>
          <p:sp>
            <p:nvSpPr>
              <p:cNvPr id="26" name="矩形 2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27" name="矩形 26"/>
              <p:cNvSpPr/>
              <p:nvPr/>
            </p:nvSpPr>
            <p:spPr>
              <a:xfrm>
                <a:off x="455261" y="3522206"/>
                <a:ext cx="532518"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31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sp>
          <p:nvSpPr>
            <p:cNvPr id="28" name="矩形 27"/>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29" name="文字方塊 28"/>
                <p:cNvSpPr txBox="1"/>
                <p:nvPr/>
              </p:nvSpPr>
              <p:spPr>
                <a:xfrm>
                  <a:off x="4447297" y="2748469"/>
                  <a:ext cx="52790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acc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6"/>
                  <a:stretch>
                    <a:fillRect l="-13953" t="-18033" r="-33721" b="-24590"/>
                  </a:stretch>
                </a:blipFill>
              </p:spPr>
              <p:txBody>
                <a:bodyPr/>
                <a:lstStyle/>
                <a:p>
                  <a:r>
                    <a:rPr lang="zh-TW" altLang="en-US">
                      <a:noFill/>
                    </a:rPr>
                    <a:t> </a:t>
                  </a:r>
                </a:p>
              </p:txBody>
            </p:sp>
          </mc:Fallback>
        </mc:AlternateContent>
        <p:sp>
          <p:nvSpPr>
            <p:cNvPr id="30" name="左-右雙向箭號 29"/>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31" name="文字方塊 30"/>
                <p:cNvSpPr txBox="1"/>
                <p:nvPr/>
              </p:nvSpPr>
              <p:spPr>
                <a:xfrm>
                  <a:off x="3926811" y="3109079"/>
                  <a:ext cx="44890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rotWithShape="0">
                  <a:blip r:embed="rId7"/>
                  <a:stretch>
                    <a:fillRect l="-16216" r="-5405" b="-6557"/>
                  </a:stretch>
                </a:blipFill>
              </p:spPr>
              <p:txBody>
                <a:bodyPr/>
                <a:lstStyle/>
                <a:p>
                  <a:r>
                    <a:rPr lang="zh-TW" altLang="en-US">
                      <a:noFill/>
                    </a:rPr>
                    <a:t> </a:t>
                  </a:r>
                </a:p>
              </p:txBody>
            </p:sp>
          </mc:Fallback>
        </mc:AlternateContent>
        <p:pic>
          <p:nvPicPr>
            <p:cNvPr id="32" name="圖片 31"/>
            <p:cNvPicPr preferRelativeResize="0">
              <a:picLocks/>
            </p:cNvPicPr>
            <p:nvPr/>
          </p:nvPicPr>
          <p:blipFill>
            <a:blip r:embed="rId8"/>
            <a:stretch>
              <a:fillRect/>
            </a:stretch>
          </p:blipFill>
          <p:spPr>
            <a:xfrm>
              <a:off x="853541" y="1961431"/>
              <a:ext cx="360000" cy="360000"/>
            </a:xfrm>
            <a:prstGeom prst="rect">
              <a:avLst/>
            </a:prstGeom>
            <a:ln w="38100">
              <a:solidFill>
                <a:schemeClr val="tx1"/>
              </a:solidFill>
            </a:ln>
          </p:spPr>
        </p:pic>
        <p:pic>
          <p:nvPicPr>
            <p:cNvPr id="33" name="圖片 32"/>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sp>
          <p:nvSpPr>
            <p:cNvPr id="34" name="文字方塊 33"/>
            <p:cNvSpPr txBox="1"/>
            <p:nvPr/>
          </p:nvSpPr>
          <p:spPr>
            <a:xfrm rot="16200000">
              <a:off x="-422074" y="2569533"/>
              <a:ext cx="167786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rPr>
                <a:t>Mini-batch</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endParaRPr>
            </a:p>
          </p:txBody>
        </p:sp>
        <p:sp>
          <p:nvSpPr>
            <p:cNvPr id="35" name="矩形 34"/>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grpSp>
      <p:cxnSp>
        <p:nvCxnSpPr>
          <p:cNvPr id="49" name="直線接點 48"/>
          <p:cNvCxnSpPr/>
          <p:nvPr/>
        </p:nvCxnSpPr>
        <p:spPr>
          <a:xfrm>
            <a:off x="4606965" y="1851025"/>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7072631" y="1851025"/>
            <a:ext cx="178461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H="1">
            <a:off x="3342215" y="1858521"/>
            <a:ext cx="2348841" cy="5883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833213" y="1883446"/>
            <a:ext cx="1204203" cy="651284"/>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508102" y="4743551"/>
            <a:ext cx="439572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rPr>
              <a:t>100 examples in a mini-batch</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endParaRPr>
          </a:p>
        </p:txBody>
      </p:sp>
      <p:sp>
        <p:nvSpPr>
          <p:cNvPr id="57" name="文字方塊 56"/>
          <p:cNvSpPr txBox="1"/>
          <p:nvPr/>
        </p:nvSpPr>
        <p:spPr>
          <a:xfrm>
            <a:off x="3099285" y="6214730"/>
            <a:ext cx="274481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rPr>
              <a:t>Repeat 20 times</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a:cs typeface="+mn-cs"/>
            </a:endParaRPr>
          </a:p>
        </p:txBody>
      </p:sp>
      <p:grpSp>
        <p:nvGrpSpPr>
          <p:cNvPr id="48" name="群組 47"/>
          <p:cNvGrpSpPr/>
          <p:nvPr/>
        </p:nvGrpSpPr>
        <p:grpSpPr>
          <a:xfrm>
            <a:off x="5053883" y="2470838"/>
            <a:ext cx="4032887" cy="4241231"/>
            <a:chOff x="5201053" y="1759132"/>
            <a:chExt cx="4032887" cy="4241231"/>
          </a:xfrm>
        </p:grpSpPr>
        <p:sp>
          <p:nvSpPr>
            <p:cNvPr id="55" name="文字方塊 54"/>
            <p:cNvSpPr txBox="1"/>
            <p:nvPr/>
          </p:nvSpPr>
          <p:spPr>
            <a:xfrm>
              <a:off x="5201054" y="1759132"/>
              <a:ext cx="3069419" cy="461665"/>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Pick the 1</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st</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batch</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58" name="文字方塊 57"/>
            <p:cNvSpPr txBox="1"/>
            <p:nvPr/>
          </p:nvSpPr>
          <p:spPr>
            <a:xfrm>
              <a:off x="5214990" y="3136165"/>
              <a:ext cx="3069419" cy="461665"/>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Pick the 2</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nd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batch</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59" name="文字方塊 58"/>
                <p:cNvSpPr txBox="1"/>
                <p:nvPr/>
              </p:nvSpPr>
              <p:spPr>
                <a:xfrm>
                  <a:off x="5795308" y="2244813"/>
                  <a:ext cx="233127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9" name="文字方塊 58"/>
                <p:cNvSpPr txBox="1">
                  <a:spLocks noRot="1" noChangeAspect="1" noMove="1" noResize="1" noEditPoints="1" noAdjustHandles="1" noChangeArrowheads="1" noChangeShapeType="1" noTextEdit="1"/>
                </p:cNvSpPr>
                <p:nvPr/>
              </p:nvSpPr>
              <p:spPr>
                <a:xfrm>
                  <a:off x="5795308" y="2244813"/>
                  <a:ext cx="2331279" cy="369332"/>
                </a:xfrm>
                <a:prstGeom prst="rect">
                  <a:avLst/>
                </a:prstGeom>
                <a:blipFill>
                  <a:blip r:embed="rId10"/>
                  <a:stretch>
                    <a:fillRect l="-3403" t="-1639" r="-524"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5795308" y="3621097"/>
                  <a:ext cx="241142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5795308" y="3621097"/>
                  <a:ext cx="2411429" cy="369332"/>
                </a:xfrm>
                <a:prstGeom prst="rect">
                  <a:avLst/>
                </a:prstGeom>
                <a:blipFill>
                  <a:blip r:embed="rId11"/>
                  <a:stretch>
                    <a:fillRect l="-3038" t="-1667" r="-506" b="-10000"/>
                  </a:stretch>
                </a:blipFill>
              </p:spPr>
              <p:txBody>
                <a:bodyPr/>
                <a:lstStyle/>
                <a:p>
                  <a:r>
                    <a:rPr lang="zh-TW" altLang="en-US">
                      <a:noFill/>
                    </a:rPr>
                    <a:t> </a:t>
                  </a:r>
                </a:p>
              </p:txBody>
            </p:sp>
          </mc:Fallback>
        </mc:AlternateContent>
        <p:sp>
          <p:nvSpPr>
            <p:cNvPr id="61" name="文字方塊 60"/>
            <p:cNvSpPr txBox="1"/>
            <p:nvPr/>
          </p:nvSpPr>
          <p:spPr>
            <a:xfrm>
              <a:off x="5726242" y="2614145"/>
              <a:ext cx="3507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Update parameters once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62" name="文字方塊 61"/>
            <p:cNvSpPr txBox="1"/>
            <p:nvPr/>
          </p:nvSpPr>
          <p:spPr>
            <a:xfrm>
              <a:off x="5726242" y="3950553"/>
              <a:ext cx="3507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Update parameters once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63" name="文字方塊 62"/>
            <p:cNvSpPr txBox="1"/>
            <p:nvPr/>
          </p:nvSpPr>
          <p:spPr>
            <a:xfrm>
              <a:off x="5228849" y="4734287"/>
              <a:ext cx="3537276" cy="830997"/>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Until all mini-batches have been picked</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64" name="文字方塊 63"/>
            <p:cNvSpPr txBox="1"/>
            <p:nvPr/>
          </p:nvSpPr>
          <p:spPr>
            <a:xfrm rot="5400000">
              <a:off x="6523363" y="4589259"/>
              <a:ext cx="75107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65" name="矩形 64"/>
            <p:cNvSpPr/>
            <p:nvPr/>
          </p:nvSpPr>
          <p:spPr>
            <a:xfrm>
              <a:off x="5991271" y="5553202"/>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one epoch</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p:sp>
          <p:nvSpPr>
            <p:cNvPr id="66" name="矩形 65"/>
            <p:cNvSpPr/>
            <p:nvPr/>
          </p:nvSpPr>
          <p:spPr>
            <a:xfrm>
              <a:off x="5201053" y="1796342"/>
              <a:ext cx="3820463"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grpSp>
      <p:sp>
        <p:nvSpPr>
          <p:cNvPr id="67" name="文字方塊 66"/>
          <p:cNvSpPr txBox="1"/>
          <p:nvPr/>
        </p:nvSpPr>
        <p:spPr>
          <a:xfrm>
            <a:off x="518748" y="5150312"/>
            <a:ext cx="214743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rPr>
              <a:t>Batch size = 1</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endParaRPr>
          </a:p>
        </p:txBody>
      </p:sp>
      <p:sp>
        <p:nvSpPr>
          <p:cNvPr id="68" name="文字方塊 67"/>
          <p:cNvSpPr txBox="1"/>
          <p:nvPr/>
        </p:nvSpPr>
        <p:spPr>
          <a:xfrm>
            <a:off x="600781" y="5618131"/>
            <a:ext cx="4467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rPr>
              <a:t>Stochastic gradient descent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a:cs typeface="+mn-cs"/>
            </a:endParaRPr>
          </a:p>
        </p:txBody>
      </p:sp>
      <p:sp>
        <p:nvSpPr>
          <p:cNvPr id="37" name="箭號: 向右 36"/>
          <p:cNvSpPr/>
          <p:nvPr/>
        </p:nvSpPr>
        <p:spPr>
          <a:xfrm>
            <a:off x="2705962" y="5266771"/>
            <a:ext cx="495298" cy="351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69" name="文字方塊 68"/>
          <p:cNvSpPr txBox="1"/>
          <p:nvPr/>
        </p:nvSpPr>
        <p:spPr>
          <a:xfrm>
            <a:off x="3447103" y="462077"/>
            <a:ext cx="5527667"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Batch size influences both </a:t>
            </a:r>
            <a:r>
              <a:rPr kumimoji="0" lang="en-US" altLang="zh-TW"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speed</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and </a:t>
            </a:r>
            <a:r>
              <a:rPr kumimoji="0" lang="en-US" altLang="zh-TW" sz="2800" b="1" i="1"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performance</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 You have to tune it.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32972978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7" grpId="0"/>
      <p:bldP spid="68" grpId="0"/>
      <p:bldP spid="37" grpId="0" animBg="1"/>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Speed </a:t>
            </a:r>
            <a:endParaRPr lang="zh-TW" altLang="en-US" dirty="0"/>
          </a:p>
        </p:txBody>
      </p:sp>
      <p:sp>
        <p:nvSpPr>
          <p:cNvPr id="3" name="內容版面配置區 2"/>
          <p:cNvSpPr>
            <a:spLocks noGrp="1"/>
          </p:cNvSpPr>
          <p:nvPr>
            <p:ph idx="1"/>
          </p:nvPr>
        </p:nvSpPr>
        <p:spPr/>
        <p:txBody>
          <a:bodyPr>
            <a:normAutofit/>
          </a:bodyPr>
          <a:lstStyle/>
          <a:p>
            <a:r>
              <a:rPr lang="en-US" altLang="zh-TW" sz="2400" dirty="0"/>
              <a:t>Smaller batch size means more updates in one epoch</a:t>
            </a:r>
          </a:p>
          <a:p>
            <a:pPr lvl="1"/>
            <a:r>
              <a:rPr lang="en-US" altLang="zh-TW" dirty="0"/>
              <a:t>E.g. 50000 examples</a:t>
            </a:r>
          </a:p>
          <a:p>
            <a:pPr lvl="1"/>
            <a:r>
              <a:rPr lang="en-US" altLang="zh-TW" dirty="0"/>
              <a:t>batch size = 1, 50000 updates in one epoch</a:t>
            </a:r>
          </a:p>
          <a:p>
            <a:pPr lvl="1"/>
            <a:r>
              <a:rPr lang="en-US" altLang="zh-TW" dirty="0"/>
              <a:t>batch size = 10, 5000 updates in one epoch</a:t>
            </a:r>
          </a:p>
        </p:txBody>
      </p:sp>
      <p:pic>
        <p:nvPicPr>
          <p:cNvPr id="4" name="圖片 3"/>
          <p:cNvPicPr>
            <a:picLocks noChangeAspect="1"/>
          </p:cNvPicPr>
          <p:nvPr/>
        </p:nvPicPr>
        <p:blipFill>
          <a:blip r:embed="rId3"/>
          <a:stretch>
            <a:fillRect/>
          </a:stretch>
        </p:blipFill>
        <p:spPr>
          <a:xfrm>
            <a:off x="1267345" y="3441265"/>
            <a:ext cx="6139608" cy="3304879"/>
          </a:xfrm>
          <a:prstGeom prst="rect">
            <a:avLst/>
          </a:prstGeom>
        </p:spPr>
      </p:pic>
      <p:sp>
        <p:nvSpPr>
          <p:cNvPr id="5" name="文字方塊 4"/>
          <p:cNvSpPr txBox="1"/>
          <p:nvPr/>
        </p:nvSpPr>
        <p:spPr>
          <a:xfrm>
            <a:off x="5630862" y="5119289"/>
            <a:ext cx="340155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GTX 980 on MNIST with 50000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6" name="文字方塊 5"/>
          <p:cNvSpPr txBox="1"/>
          <p:nvPr/>
        </p:nvSpPr>
        <p:spPr>
          <a:xfrm>
            <a:off x="2254704" y="3566816"/>
            <a:ext cx="9144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166s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7" name="文字方塊 6"/>
          <p:cNvSpPr txBox="1"/>
          <p:nvPr/>
        </p:nvSpPr>
        <p:spPr>
          <a:xfrm>
            <a:off x="6772276" y="2512525"/>
            <a:ext cx="9144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166s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8" name="文字方塊 7"/>
          <p:cNvSpPr txBox="1"/>
          <p:nvPr/>
        </p:nvSpPr>
        <p:spPr>
          <a:xfrm>
            <a:off x="6772276" y="2998763"/>
            <a:ext cx="91440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17s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9" name="文字方塊 8"/>
          <p:cNvSpPr txBox="1"/>
          <p:nvPr/>
        </p:nvSpPr>
        <p:spPr>
          <a:xfrm>
            <a:off x="3306536" y="5166082"/>
            <a:ext cx="91440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17s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0" name="文字方塊 9"/>
          <p:cNvSpPr txBox="1"/>
          <p:nvPr/>
        </p:nvSpPr>
        <p:spPr>
          <a:xfrm>
            <a:off x="7655216" y="2538063"/>
            <a:ext cx="119017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 epoch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1" name="文字方塊 10"/>
          <p:cNvSpPr txBox="1"/>
          <p:nvPr/>
        </p:nvSpPr>
        <p:spPr>
          <a:xfrm>
            <a:off x="7655216" y="2979600"/>
            <a:ext cx="14887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10 epoch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2" name="文字方塊 11"/>
          <p:cNvSpPr txBox="1"/>
          <p:nvPr/>
        </p:nvSpPr>
        <p:spPr>
          <a:xfrm>
            <a:off x="3797753" y="3558171"/>
            <a:ext cx="504763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Batch size = 1 and 10, update the same amount of times in the same period.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3" name="文字方塊 12"/>
          <p:cNvSpPr txBox="1"/>
          <p:nvPr/>
        </p:nvSpPr>
        <p:spPr>
          <a:xfrm>
            <a:off x="3797754" y="4357787"/>
            <a:ext cx="509338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Batch size = 10 is more stable, converge faster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pic>
        <p:nvPicPr>
          <p:cNvPr id="14" name="圖片 13"/>
          <p:cNvPicPr>
            <a:picLocks noChangeAspect="1"/>
          </p:cNvPicPr>
          <p:nvPr/>
        </p:nvPicPr>
        <p:blipFill>
          <a:blip r:embed="rId4"/>
          <a:stretch>
            <a:fillRect/>
          </a:stretch>
        </p:blipFill>
        <p:spPr>
          <a:xfrm>
            <a:off x="568018" y="2879213"/>
            <a:ext cx="638695" cy="562052"/>
          </a:xfrm>
          <a:prstGeom prst="rect">
            <a:avLst/>
          </a:prstGeom>
        </p:spPr>
      </p:pic>
      <p:sp>
        <p:nvSpPr>
          <p:cNvPr id="15" name="矩形 14"/>
          <p:cNvSpPr/>
          <p:nvPr/>
        </p:nvSpPr>
        <p:spPr>
          <a:xfrm>
            <a:off x="4148895" y="461135"/>
            <a:ext cx="4571923" cy="95410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Very large batch size can yield worse performance</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2045168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8" grpId="0" animBg="1"/>
      <p:bldP spid="9" grpId="0" animBg="1"/>
      <p:bldP spid="10" grpId="0"/>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“Hello world”</a:t>
            </a:r>
          </a:p>
        </p:txBody>
      </p:sp>
      <p:sp>
        <p:nvSpPr>
          <p:cNvPr id="3" name="內容版面配置區 2"/>
          <p:cNvSpPr>
            <a:spLocks noGrp="1"/>
          </p:cNvSpPr>
          <p:nvPr>
            <p:ph idx="1"/>
          </p:nvPr>
        </p:nvSpPr>
        <p:spPr/>
        <p:txBody>
          <a:bodyPr/>
          <a:lstStyle/>
          <a:p>
            <a:r>
              <a:rPr lang="en-US" altLang="zh-TW" dirty="0"/>
              <a:t>Handwriting Digit Recognition</a:t>
            </a:r>
            <a:endParaRPr lang="zh-TW" altLang="en-US" dirty="0"/>
          </a:p>
        </p:txBody>
      </p:sp>
      <p:sp>
        <p:nvSpPr>
          <p:cNvPr id="5" name="矩形 4"/>
          <p:cNvSpPr/>
          <p:nvPr/>
        </p:nvSpPr>
        <p:spPr>
          <a:xfrm>
            <a:off x="5207147" y="296325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Machine</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6" name="向右箭號 5"/>
          <p:cNvSpPr/>
          <p:nvPr/>
        </p:nvSpPr>
        <p:spPr>
          <a:xfrm>
            <a:off x="4477945" y="330905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7" name="向右箭號 6"/>
          <p:cNvSpPr/>
          <p:nvPr/>
        </p:nvSpPr>
        <p:spPr>
          <a:xfrm>
            <a:off x="7333888" y="331892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文字方塊 7"/>
          <p:cNvSpPr txBox="1"/>
          <p:nvPr/>
        </p:nvSpPr>
        <p:spPr>
          <a:xfrm>
            <a:off x="8048577" y="3450305"/>
            <a:ext cx="72132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panose="020F0502020204030204"/>
                <a:cs typeface="+mn-cs"/>
              </a:rPr>
              <a:t>“1”</a:t>
            </a:r>
            <a:endParaRPr kumimoji="0" lang="zh-TW" altLang="en-US" sz="32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412309" y="5211304"/>
            <a:ext cx="730430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MNIST Data: </a:t>
            </a:r>
            <a:r>
              <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rPr>
              <a:t>http://yann.lecun.com/exdb/mnist/</a:t>
            </a:r>
          </a:p>
        </p:txBody>
      </p:sp>
      <p:sp>
        <p:nvSpPr>
          <p:cNvPr id="11" name="矩形 10"/>
          <p:cNvSpPr/>
          <p:nvPr/>
        </p:nvSpPr>
        <p:spPr>
          <a:xfrm>
            <a:off x="412309" y="5796313"/>
            <a:ext cx="852771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cs typeface="+mn-cs"/>
              </a:rPr>
              <a:t>Keras</a:t>
            </a: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 provides data sets loading function: </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http://keras.io/datasets/</a:t>
            </a:r>
          </a:p>
        </p:txBody>
      </p:sp>
      <p:sp>
        <p:nvSpPr>
          <p:cNvPr id="12" name="文字方塊 11"/>
          <p:cNvSpPr txBox="1"/>
          <p:nvPr/>
        </p:nvSpPr>
        <p:spPr>
          <a:xfrm>
            <a:off x="2520167" y="4413212"/>
            <a:ext cx="169238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28 x 28</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3" name="Picture 2" descr="https://www.tensorflow.org/versions/r0.8/images/MNIST-Matri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309" y="2877758"/>
            <a:ext cx="4065636" cy="160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1211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5"/>
                <a:stretch>
                  <a:fillRect l="-355"/>
                </a:stretch>
              </a:blipFill>
            </p:spPr>
            <p:txBody>
              <a:bodyPr/>
              <a:lstStyle/>
              <a:p>
                <a:r>
                  <a:rPr lang="zh-TW" altLang="en-US">
                    <a:noFill/>
                  </a:rPr>
                  <a:t> </a:t>
                </a: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3119" name="方程式" r:id="rId6" imgW="152280" imgH="215640" progId="Equation.3">
                  <p:embed/>
                </p:oleObj>
              </mc:Choice>
              <mc:Fallback>
                <p:oleObj name="方程式" r:id="rId6" imgW="152280" imgH="215640" progId="Equation.3">
                  <p:embed/>
                  <p:pic>
                    <p:nvPicPr>
                      <p:cNvPr id="98" name="Object 12"/>
                      <p:cNvPicPr>
                        <a:picLocks noChangeAspect="1" noChangeArrowheads="1"/>
                      </p:cNvPicPr>
                      <p:nvPr/>
                    </p:nvPicPr>
                    <p:blipFill>
                      <a:blip r:embed="rId7"/>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3120" name="方程式" r:id="rId8" imgW="164880" imgH="215640" progId="Equation.3">
                  <p:embed/>
                </p:oleObj>
              </mc:Choice>
              <mc:Fallback>
                <p:oleObj name="方程式" r:id="rId8" imgW="164880" imgH="215640" progId="Equation.3">
                  <p:embed/>
                  <p:pic>
                    <p:nvPicPr>
                      <p:cNvPr id="99" name="Object 12"/>
                      <p:cNvPicPr>
                        <a:picLocks noChangeAspect="1" noChangeArrowheads="1"/>
                      </p:cNvPicPr>
                      <p:nvPr/>
                    </p:nvPicPr>
                    <p:blipFill>
                      <a:blip r:embed="rId9"/>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3121" name="方程式" r:id="rId10" imgW="190440" imgH="228600" progId="Equation.3">
                  <p:embed/>
                </p:oleObj>
              </mc:Choice>
              <mc:Fallback>
                <p:oleObj name="方程式" r:id="rId10" imgW="190440" imgH="228600" progId="Equation.3">
                  <p:embed/>
                  <p:pic>
                    <p:nvPicPr>
                      <p:cNvPr id="105" name="Object 12"/>
                      <p:cNvPicPr>
                        <a:picLocks noChangeAspect="1" noChangeArrowheads="1"/>
                      </p:cNvPicPr>
                      <p:nvPr/>
                    </p:nvPicPr>
                    <p:blipFill>
                      <a:blip r:embed="rId11"/>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a:cs typeface="+mn-cs"/>
            </a:endParaRPr>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15" name="文字方塊 114"/>
          <p:cNvSpPr txBox="1"/>
          <p:nvPr/>
        </p:nvSpPr>
        <p:spPr>
          <a:xfrm>
            <a:off x="5014443" y="1558932"/>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16" name="文字方塊 115"/>
          <p:cNvSpPr txBox="1"/>
          <p:nvPr/>
        </p:nvSpPr>
        <p:spPr>
          <a:xfrm>
            <a:off x="5032066" y="2344431"/>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17" name="文字方塊 116"/>
          <p:cNvSpPr txBox="1"/>
          <p:nvPr/>
        </p:nvSpPr>
        <p:spPr>
          <a:xfrm>
            <a:off x="5044246" y="3600723"/>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37" name="文字方塊 136"/>
          <p:cNvSpPr txBox="1"/>
          <p:nvPr/>
        </p:nvSpPr>
        <p:spPr>
          <a:xfrm>
            <a:off x="7191449" y="1536271"/>
            <a:ext cx="63106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a:cs typeface="+mn-cs"/>
            </a:endParaRPr>
          </a:p>
        </p:txBody>
      </p:sp>
      <p:sp>
        <p:nvSpPr>
          <p:cNvPr id="138" name="文字方塊 137"/>
          <p:cNvSpPr txBox="1"/>
          <p:nvPr/>
        </p:nvSpPr>
        <p:spPr>
          <a:xfrm>
            <a:off x="7180166" y="2334491"/>
            <a:ext cx="63106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r>
              <a:rPr kumimoji="0" lang="en-US" altLang="zh-TW"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a:cs typeface="+mn-cs"/>
            </a:endParaRPr>
          </a:p>
        </p:txBody>
      </p:sp>
      <p:sp>
        <p:nvSpPr>
          <p:cNvPr id="139" name="文字方塊 138"/>
          <p:cNvSpPr txBox="1"/>
          <p:nvPr/>
        </p:nvSpPr>
        <p:spPr>
          <a:xfrm>
            <a:off x="7180166" y="3600723"/>
            <a:ext cx="63106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a:cs typeface="+mn-cs"/>
              </a:rPr>
              <a:t>y</a:t>
            </a:r>
            <a:r>
              <a:rPr kumimoji="0" lang="en-US" altLang="zh-TW" sz="2800" b="0" i="0" u="none" strike="noStrike" kern="1200" cap="none" spc="0" normalizeH="0" baseline="-25000" noProof="0" dirty="0" err="1">
                <a:ln>
                  <a:noFill/>
                </a:ln>
                <a:solidFill>
                  <a:prstClr val="black"/>
                </a:solidFill>
                <a:effectLst/>
                <a:uLnTx/>
                <a:uFillTx/>
                <a:latin typeface="Calibri" panose="020F0502020204030204"/>
                <a:ea typeface="新細明體" panose="02020500000000000000"/>
                <a:cs typeface="+mn-cs"/>
              </a:rPr>
              <a:t>M</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ea typeface="新細明體" panose="02020500000000000000"/>
              <a:cs typeface="+mn-cs"/>
            </a:endParaRPr>
          </a:p>
        </p:txBody>
      </p:sp>
      <p:sp>
        <p:nvSpPr>
          <p:cNvPr id="2" name="標題 1"/>
          <p:cNvSpPr>
            <a:spLocks noGrp="1"/>
          </p:cNvSpPr>
          <p:nvPr>
            <p:ph type="title"/>
          </p:nvPr>
        </p:nvSpPr>
        <p:spPr/>
        <p:txBody>
          <a:bodyPr/>
          <a:lstStyle/>
          <a:p>
            <a:r>
              <a:rPr lang="en-US" altLang="zh-TW" dirty="0"/>
              <a:t>Speed - Matrix Operation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L</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panose="020F0502020204030204"/>
                <a:ea typeface="新細明體" panose="02020500000000000000"/>
                <a:cs typeface="+mn-cs"/>
              </a:rPr>
              <a:t>L</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y</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46" name="文字方塊 145"/>
          <p:cNvSpPr txBox="1"/>
          <p:nvPr/>
        </p:nvSpPr>
        <p:spPr>
          <a:xfrm>
            <a:off x="5514543" y="5880611"/>
            <a:ext cx="3606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2</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52" name="文字方塊 151"/>
          <p:cNvSpPr txBox="1"/>
          <p:nvPr/>
        </p:nvSpPr>
        <p:spPr>
          <a:xfrm>
            <a:off x="6521219" y="5892199"/>
            <a:ext cx="3606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err="1">
                <a:ln>
                  <a:noFill/>
                </a:ln>
                <a:solidFill>
                  <a:prstClr val="black"/>
                </a:solidFill>
                <a:effectLst/>
                <a:uLnTx/>
                <a:uFillTx/>
                <a:latin typeface="Calibri" panose="020F0502020204030204"/>
                <a:ea typeface="新細明體" panose="02020500000000000000"/>
                <a:cs typeface="+mn-cs"/>
              </a:rPr>
              <a:t>L</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W</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L</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58" name="文字方塊 157"/>
          <p:cNvSpPr txBox="1"/>
          <p:nvPr/>
        </p:nvSpPr>
        <p:spPr>
          <a:xfrm>
            <a:off x="7780895" y="5884466"/>
            <a:ext cx="3606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8" name="文字方塊 7"/>
          <p:cNvSpPr txBox="1"/>
          <p:nvPr/>
        </p:nvSpPr>
        <p:spPr>
          <a:xfrm>
            <a:off x="1860078" y="5819056"/>
            <a:ext cx="71911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t>
            </a:r>
            <a:r>
              <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rPr>
              <a:t>1</a:t>
            </a:r>
            <a:endParaRPr kumimoji="0" lang="zh-TW" altLang="en-US"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a:cs typeface="+mn-cs"/>
            </a:endParaRPr>
          </a:p>
        </p:txBody>
      </p:sp>
      <p:sp>
        <p:nvSpPr>
          <p:cNvPr id="175" name="文字方塊 174"/>
          <p:cNvSpPr txBox="1"/>
          <p:nvPr/>
        </p:nvSpPr>
        <p:spPr>
          <a:xfrm>
            <a:off x="7372935" y="5774436"/>
            <a:ext cx="71911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76" name="文字方塊 175"/>
          <p:cNvSpPr txBox="1"/>
          <p:nvPr/>
        </p:nvSpPr>
        <p:spPr>
          <a:xfrm>
            <a:off x="2601928" y="4813178"/>
            <a:ext cx="227328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Forward pass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86" name="文字方塊 85"/>
          <p:cNvSpPr txBox="1"/>
          <p:nvPr/>
        </p:nvSpPr>
        <p:spPr>
          <a:xfrm>
            <a:off x="4708241" y="4815545"/>
            <a:ext cx="389347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(Backward pass is similar)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22748906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P spid="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Speed - Matrix Operation </a:t>
            </a:r>
            <a:endParaRPr lang="zh-TW" altLang="en-US" dirty="0"/>
          </a:p>
        </p:txBody>
      </p:sp>
      <p:sp>
        <p:nvSpPr>
          <p:cNvPr id="3" name="內容版面配置區 2"/>
          <p:cNvSpPr>
            <a:spLocks noGrp="1"/>
          </p:cNvSpPr>
          <p:nvPr>
            <p:ph idx="1"/>
          </p:nvPr>
        </p:nvSpPr>
        <p:spPr/>
        <p:txBody>
          <a:bodyPr/>
          <a:lstStyle/>
          <a:p>
            <a:r>
              <a:rPr lang="en-US" altLang="zh-TW" dirty="0"/>
              <a:t>Why mini-batch is faster than stochastic gradient descent?</a:t>
            </a:r>
            <a:endParaRPr lang="zh-TW" altLang="en-US" dirty="0"/>
          </a:p>
        </p:txBody>
      </p:sp>
      <p:sp>
        <p:nvSpPr>
          <p:cNvPr id="4" name="矩形 3"/>
          <p:cNvSpPr/>
          <p:nvPr/>
        </p:nvSpPr>
        <p:spPr>
          <a:xfrm>
            <a:off x="1936528" y="3354746"/>
            <a:ext cx="1562100" cy="106838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10" name="矩形 9"/>
          <p:cNvSpPr/>
          <p:nvPr/>
        </p:nvSpPr>
        <p:spPr>
          <a:xfrm>
            <a:off x="5454650" y="3389153"/>
            <a:ext cx="1562100" cy="10683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17" name="文字方塊 16"/>
          <p:cNvSpPr txBox="1"/>
          <p:nvPr/>
        </p:nvSpPr>
        <p:spPr>
          <a:xfrm>
            <a:off x="628650" y="2741334"/>
            <a:ext cx="425767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Stochastic Gradient Descent</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18" name="文字方塊 17"/>
          <p:cNvSpPr txBox="1"/>
          <p:nvPr/>
        </p:nvSpPr>
        <p:spPr>
          <a:xfrm>
            <a:off x="628650" y="4558622"/>
            <a:ext cx="425767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Mini-batch</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23" name="矩形 22"/>
          <p:cNvSpPr/>
          <p:nvPr/>
        </p:nvSpPr>
        <p:spPr>
          <a:xfrm>
            <a:off x="4276097" y="5137468"/>
            <a:ext cx="1320313" cy="1266812"/>
          </a:xfrm>
          <a:prstGeom prst="rect">
            <a:avLst/>
          </a:prstGeom>
          <a:noFill/>
          <a:ln>
            <a:solidFill>
              <a:srgbClr val="0000F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
        <p:nvSpPr>
          <p:cNvPr id="24" name="文字方塊 23"/>
          <p:cNvSpPr txBox="1"/>
          <p:nvPr/>
        </p:nvSpPr>
        <p:spPr>
          <a:xfrm>
            <a:off x="4241282" y="4718526"/>
            <a:ext cx="13335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matrix</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25" name="文字方塊 24"/>
          <p:cNvSpPr txBox="1"/>
          <p:nvPr/>
        </p:nvSpPr>
        <p:spPr>
          <a:xfrm>
            <a:off x="6128919" y="5362384"/>
            <a:ext cx="2502694"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rPr>
              <a:t>Practically, which one is faster?</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6" name="文字方塊 5"/>
              <p:cNvSpPr txBox="1"/>
              <p:nvPr/>
            </p:nvSpPr>
            <p:spPr>
              <a:xfrm>
                <a:off x="2448362" y="3673495"/>
                <a:ext cx="60510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448362" y="3673495"/>
                <a:ext cx="605102"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996835" y="3707901"/>
                <a:ext cx="60510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5996835" y="3707901"/>
                <a:ext cx="605102" cy="430887"/>
              </a:xfrm>
              <a:prstGeom prst="rect">
                <a:avLst/>
              </a:prstGeom>
              <a:blipFill rotWithShape="0">
                <a:blip r:embed="rId4"/>
                <a:stretch>
                  <a:fillRect/>
                </a:stretch>
              </a:blipFill>
            </p:spPr>
            <p:txBody>
              <a:bodyPr/>
              <a:lstStyle/>
              <a:p>
                <a:r>
                  <a:rPr lang="zh-TW" altLang="en-US">
                    <a:noFill/>
                  </a:rPr>
                  <a:t> </a:t>
                </a:r>
              </a:p>
            </p:txBody>
          </p:sp>
        </mc:Fallback>
      </mc:AlternateContent>
      <p:grpSp>
        <p:nvGrpSpPr>
          <p:cNvPr id="13" name="群組 12"/>
          <p:cNvGrpSpPr/>
          <p:nvPr/>
        </p:nvGrpSpPr>
        <p:grpSpPr>
          <a:xfrm>
            <a:off x="2550461" y="5227272"/>
            <a:ext cx="1562100" cy="1068387"/>
            <a:chOff x="2236136" y="5406286"/>
            <a:chExt cx="1562100" cy="1068387"/>
          </a:xfrm>
        </p:grpSpPr>
        <p:sp>
          <p:nvSpPr>
            <p:cNvPr id="19" name="矩形 18"/>
            <p:cNvSpPr/>
            <p:nvPr/>
          </p:nvSpPr>
          <p:spPr>
            <a:xfrm>
              <a:off x="2236136" y="5406286"/>
              <a:ext cx="1562100" cy="106838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28" name="文字方塊 27"/>
                <p:cNvSpPr txBox="1"/>
                <p:nvPr/>
              </p:nvSpPr>
              <p:spPr>
                <a:xfrm>
                  <a:off x="2759299" y="5731881"/>
                  <a:ext cx="60510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2759299" y="5731881"/>
                  <a:ext cx="605102" cy="430887"/>
                </a:xfrm>
                <a:prstGeom prst="rect">
                  <a:avLst/>
                </a:prstGeom>
                <a:blipFill rotWithShape="0">
                  <a:blip r:embed="rId5"/>
                  <a:stretch>
                    <a:fillRect/>
                  </a:stretch>
                </a:blipFill>
              </p:spPr>
              <p:txBody>
                <a:bodyPr/>
                <a:lstStyle/>
                <a:p>
                  <a:r>
                    <a:rPr lang="zh-TW" altLang="en-US">
                      <a:noFill/>
                    </a:rPr>
                    <a:t> </a:t>
                  </a:r>
                </a:p>
              </p:txBody>
            </p:sp>
          </mc:Fallback>
        </mc:AlternateContent>
      </p:grpSp>
      <p:grpSp>
        <p:nvGrpSpPr>
          <p:cNvPr id="7" name="群組 6"/>
          <p:cNvGrpSpPr/>
          <p:nvPr/>
        </p:nvGrpSpPr>
        <p:grpSpPr>
          <a:xfrm>
            <a:off x="3678726" y="3369946"/>
            <a:ext cx="432000" cy="1068388"/>
            <a:chOff x="2456573" y="3474094"/>
            <a:chExt cx="432000" cy="1068388"/>
          </a:xfrm>
        </p:grpSpPr>
        <p:sp>
          <p:nvSpPr>
            <p:cNvPr id="5" name="矩形 4"/>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29" name="文字方塊 28"/>
                <p:cNvSpPr txBox="1"/>
                <p:nvPr/>
              </p:nvSpPr>
              <p:spPr>
                <a:xfrm>
                  <a:off x="2528954" y="3775317"/>
                  <a:ext cx="28341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2528954" y="3775317"/>
                  <a:ext cx="283411" cy="430887"/>
                </a:xfrm>
                <a:prstGeom prst="rect">
                  <a:avLst/>
                </a:prstGeom>
                <a:blipFill>
                  <a:blip r:embed="rId6"/>
                  <a:stretch>
                    <a:fillRect/>
                  </a:stretch>
                </a:blipFill>
              </p:spPr>
              <p:txBody>
                <a:bodyPr/>
                <a:lstStyle/>
                <a:p>
                  <a:r>
                    <a:rPr lang="zh-TW" altLang="en-US">
                      <a:noFill/>
                    </a:rPr>
                    <a:t> </a:t>
                  </a:r>
                </a:p>
              </p:txBody>
            </p:sp>
          </mc:Fallback>
        </mc:AlternateContent>
      </p:grpSp>
      <p:grpSp>
        <p:nvGrpSpPr>
          <p:cNvPr id="8" name="群組 7"/>
          <p:cNvGrpSpPr/>
          <p:nvPr/>
        </p:nvGrpSpPr>
        <p:grpSpPr>
          <a:xfrm>
            <a:off x="7150098" y="3389153"/>
            <a:ext cx="432000" cy="1068388"/>
            <a:chOff x="5210173" y="3458894"/>
            <a:chExt cx="432000" cy="1068388"/>
          </a:xfrm>
        </p:grpSpPr>
        <p:sp>
          <p:nvSpPr>
            <p:cNvPr id="15" name="矩形 14"/>
            <p:cNvSpPr/>
            <p:nvPr/>
          </p:nvSpPr>
          <p:spPr>
            <a:xfrm>
              <a:off x="5210173" y="3458894"/>
              <a:ext cx="432000" cy="10683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30" name="文字方塊 29"/>
                <p:cNvSpPr txBox="1"/>
                <p:nvPr/>
              </p:nvSpPr>
              <p:spPr>
                <a:xfrm>
                  <a:off x="5273673" y="3761544"/>
                  <a:ext cx="28341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5273673" y="376154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grpSp>
        <p:nvGrpSpPr>
          <p:cNvPr id="32" name="群組 31"/>
          <p:cNvGrpSpPr/>
          <p:nvPr/>
        </p:nvGrpSpPr>
        <p:grpSpPr>
          <a:xfrm>
            <a:off x="4455729" y="5234559"/>
            <a:ext cx="432000" cy="1068388"/>
            <a:chOff x="2456573" y="3474094"/>
            <a:chExt cx="432000" cy="1068388"/>
          </a:xfrm>
        </p:grpSpPr>
        <p:sp>
          <p:nvSpPr>
            <p:cNvPr id="33" name="矩形 32"/>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34" name="文字方塊 33"/>
                <p:cNvSpPr txBox="1"/>
                <p:nvPr/>
              </p:nvSpPr>
              <p:spPr>
                <a:xfrm>
                  <a:off x="2567949" y="3765738"/>
                  <a:ext cx="28341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2567949" y="3765738"/>
                  <a:ext cx="283411" cy="430887"/>
                </a:xfrm>
                <a:prstGeom prst="rect">
                  <a:avLst/>
                </a:prstGeom>
                <a:blipFill rotWithShape="0">
                  <a:blip r:embed="rId8"/>
                  <a:stretch>
                    <a:fillRect/>
                  </a:stretch>
                </a:blipFill>
              </p:spPr>
              <p:txBody>
                <a:bodyPr/>
                <a:lstStyle/>
                <a:p>
                  <a:r>
                    <a:rPr lang="zh-TW" altLang="en-US">
                      <a:noFill/>
                    </a:rPr>
                    <a:t> </a:t>
                  </a:r>
                </a:p>
              </p:txBody>
            </p:sp>
          </mc:Fallback>
        </mc:AlternateContent>
      </p:grpSp>
      <p:grpSp>
        <p:nvGrpSpPr>
          <p:cNvPr id="35" name="群組 34"/>
          <p:cNvGrpSpPr/>
          <p:nvPr/>
        </p:nvGrpSpPr>
        <p:grpSpPr>
          <a:xfrm>
            <a:off x="5003992" y="5234559"/>
            <a:ext cx="432000" cy="1068388"/>
            <a:chOff x="5210173" y="3458894"/>
            <a:chExt cx="432000" cy="1068388"/>
          </a:xfrm>
        </p:grpSpPr>
        <p:sp>
          <p:nvSpPr>
            <p:cNvPr id="36" name="矩形 35"/>
            <p:cNvSpPr/>
            <p:nvPr/>
          </p:nvSpPr>
          <p:spPr>
            <a:xfrm>
              <a:off x="5210173" y="3458894"/>
              <a:ext cx="432000" cy="10683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37" name="文字方塊 36"/>
                <p:cNvSpPr txBox="1"/>
                <p:nvPr/>
              </p:nvSpPr>
              <p:spPr>
                <a:xfrm>
                  <a:off x="5257446" y="3747578"/>
                  <a:ext cx="28341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5257446" y="3747578"/>
                  <a:ext cx="283411" cy="430887"/>
                </a:xfrm>
                <a:prstGeom prst="rect">
                  <a:avLst/>
                </a:prstGeom>
                <a:blipFill rotWithShape="0">
                  <a:blip r:embed="rId9"/>
                  <a:stretch>
                    <a:fillRect/>
                  </a:stretch>
                </a:blipFill>
              </p:spPr>
              <p:txBody>
                <a:bodyPr/>
                <a:lstStyle/>
                <a:p>
                  <a:r>
                    <a:rPr lang="zh-TW" altLang="en-US">
                      <a:noFill/>
                    </a:rPr>
                    <a:t> </a:t>
                  </a:r>
                </a:p>
              </p:txBody>
            </p:sp>
          </mc:Fallback>
        </mc:AlternateContent>
      </p:grpSp>
      <p:grpSp>
        <p:nvGrpSpPr>
          <p:cNvPr id="41" name="群組 40"/>
          <p:cNvGrpSpPr/>
          <p:nvPr/>
        </p:nvGrpSpPr>
        <p:grpSpPr>
          <a:xfrm>
            <a:off x="1184352" y="3336888"/>
            <a:ext cx="442314" cy="1068388"/>
            <a:chOff x="2456573" y="3474094"/>
            <a:chExt cx="442314" cy="1068388"/>
          </a:xfrm>
        </p:grpSpPr>
        <p:sp>
          <p:nvSpPr>
            <p:cNvPr id="42" name="矩形 41"/>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43" name="文字方塊 42"/>
                <p:cNvSpPr txBox="1"/>
                <p:nvPr/>
              </p:nvSpPr>
              <p:spPr>
                <a:xfrm>
                  <a:off x="2466974" y="3775317"/>
                  <a:ext cx="431913"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2466974" y="3775317"/>
                  <a:ext cx="431913" cy="430887"/>
                </a:xfrm>
                <a:prstGeom prst="rect">
                  <a:avLst/>
                </a:prstGeom>
                <a:blipFill rotWithShape="0">
                  <a:blip r:embed="rId10"/>
                  <a:stretch>
                    <a:fillRect/>
                  </a:stretch>
                </a:blipFill>
              </p:spPr>
              <p:txBody>
                <a:bodyPr/>
                <a:lstStyle/>
                <a:p>
                  <a:r>
                    <a:rPr lang="zh-TW" altLang="en-US">
                      <a:noFill/>
                    </a:rPr>
                    <a:t> </a:t>
                  </a:r>
                </a:p>
              </p:txBody>
            </p:sp>
          </mc:Fallback>
        </mc:AlternateContent>
      </p:grpSp>
      <p:sp>
        <p:nvSpPr>
          <p:cNvPr id="11" name="文字方塊 10"/>
          <p:cNvSpPr txBox="1"/>
          <p:nvPr/>
        </p:nvSpPr>
        <p:spPr>
          <a:xfrm>
            <a:off x="1488255" y="3638111"/>
            <a:ext cx="5660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grpSp>
        <p:nvGrpSpPr>
          <p:cNvPr id="44" name="群組 43"/>
          <p:cNvGrpSpPr/>
          <p:nvPr/>
        </p:nvGrpSpPr>
        <p:grpSpPr>
          <a:xfrm>
            <a:off x="4646616" y="3373053"/>
            <a:ext cx="456173" cy="1068388"/>
            <a:chOff x="2456573" y="3474094"/>
            <a:chExt cx="456173" cy="1068388"/>
          </a:xfrm>
        </p:grpSpPr>
        <p:sp>
          <p:nvSpPr>
            <p:cNvPr id="45" name="矩形 44"/>
            <p:cNvSpPr/>
            <p:nvPr/>
          </p:nvSpPr>
          <p:spPr>
            <a:xfrm>
              <a:off x="2456573" y="3474094"/>
              <a:ext cx="432000" cy="10683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46" name="文字方塊 45"/>
                <p:cNvSpPr txBox="1"/>
                <p:nvPr/>
              </p:nvSpPr>
              <p:spPr>
                <a:xfrm>
                  <a:off x="2480833" y="3772210"/>
                  <a:ext cx="431913"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𝑧</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46" name="文字方塊 45"/>
                <p:cNvSpPr txBox="1">
                  <a:spLocks noRot="1" noChangeAspect="1" noMove="1" noResize="1" noEditPoints="1" noAdjustHandles="1" noChangeArrowheads="1" noChangeShapeType="1" noTextEdit="1"/>
                </p:cNvSpPr>
                <p:nvPr/>
              </p:nvSpPr>
              <p:spPr>
                <a:xfrm>
                  <a:off x="2480833" y="3772210"/>
                  <a:ext cx="431913" cy="430887"/>
                </a:xfrm>
                <a:prstGeom prst="rect">
                  <a:avLst/>
                </a:prstGeom>
                <a:blipFill rotWithShape="0">
                  <a:blip r:embed="rId11"/>
                  <a:stretch>
                    <a:fillRect/>
                  </a:stretch>
                </a:blipFill>
              </p:spPr>
              <p:txBody>
                <a:bodyPr/>
                <a:lstStyle/>
                <a:p>
                  <a:r>
                    <a:rPr lang="zh-TW" altLang="en-US">
                      <a:noFill/>
                    </a:rPr>
                    <a:t> </a:t>
                  </a:r>
                </a:p>
              </p:txBody>
            </p:sp>
          </mc:Fallback>
        </mc:AlternateContent>
      </p:grpSp>
      <p:sp>
        <p:nvSpPr>
          <p:cNvPr id="47" name="文字方塊 46"/>
          <p:cNvSpPr txBox="1"/>
          <p:nvPr/>
        </p:nvSpPr>
        <p:spPr>
          <a:xfrm>
            <a:off x="4950519" y="3674276"/>
            <a:ext cx="5660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
        <p:nvSpPr>
          <p:cNvPr id="48" name="文字方塊 47"/>
          <p:cNvSpPr txBox="1"/>
          <p:nvPr/>
        </p:nvSpPr>
        <p:spPr>
          <a:xfrm>
            <a:off x="7542635" y="3648356"/>
            <a:ext cx="103083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grpSp>
        <p:nvGrpSpPr>
          <p:cNvPr id="49" name="群組 48"/>
          <p:cNvGrpSpPr/>
          <p:nvPr/>
        </p:nvGrpSpPr>
        <p:grpSpPr>
          <a:xfrm>
            <a:off x="927644" y="5215050"/>
            <a:ext cx="442314" cy="1068388"/>
            <a:chOff x="2456573" y="3474094"/>
            <a:chExt cx="442314" cy="1068388"/>
          </a:xfrm>
        </p:grpSpPr>
        <p:sp>
          <p:nvSpPr>
            <p:cNvPr id="50" name="矩形 49"/>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51" name="文字方塊 50"/>
                <p:cNvSpPr txBox="1"/>
                <p:nvPr/>
              </p:nvSpPr>
              <p:spPr>
                <a:xfrm>
                  <a:off x="2466974" y="3775317"/>
                  <a:ext cx="431913"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1" name="文字方塊 50"/>
                <p:cNvSpPr txBox="1">
                  <a:spLocks noRot="1" noChangeAspect="1" noMove="1" noResize="1" noEditPoints="1" noAdjustHandles="1" noChangeArrowheads="1" noChangeShapeType="1" noTextEdit="1"/>
                </p:cNvSpPr>
                <p:nvPr/>
              </p:nvSpPr>
              <p:spPr>
                <a:xfrm>
                  <a:off x="2466974" y="3775317"/>
                  <a:ext cx="431913" cy="430887"/>
                </a:xfrm>
                <a:prstGeom prst="rect">
                  <a:avLst/>
                </a:prstGeom>
                <a:blipFill rotWithShape="0">
                  <a:blip r:embed="rId12"/>
                  <a:stretch>
                    <a:fillRect/>
                  </a:stretch>
                </a:blipFill>
              </p:spPr>
              <p:txBody>
                <a:bodyPr/>
                <a:lstStyle/>
                <a:p>
                  <a:r>
                    <a:rPr lang="zh-TW" altLang="en-US">
                      <a:noFill/>
                    </a:rPr>
                    <a:t> </a:t>
                  </a:r>
                </a:p>
              </p:txBody>
            </p:sp>
          </mc:Fallback>
        </mc:AlternateContent>
      </p:grpSp>
      <p:sp>
        <p:nvSpPr>
          <p:cNvPr id="52" name="文字方塊 51"/>
          <p:cNvSpPr txBox="1"/>
          <p:nvPr/>
        </p:nvSpPr>
        <p:spPr>
          <a:xfrm>
            <a:off x="1992574" y="5516273"/>
            <a:ext cx="5660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grpSp>
        <p:nvGrpSpPr>
          <p:cNvPr id="53" name="群組 52"/>
          <p:cNvGrpSpPr/>
          <p:nvPr/>
        </p:nvGrpSpPr>
        <p:grpSpPr>
          <a:xfrm>
            <a:off x="1459278" y="5227272"/>
            <a:ext cx="442314" cy="1068388"/>
            <a:chOff x="2456573" y="3474094"/>
            <a:chExt cx="442314" cy="1068388"/>
          </a:xfrm>
        </p:grpSpPr>
        <p:sp>
          <p:nvSpPr>
            <p:cNvPr id="54" name="矩形 53"/>
            <p:cNvSpPr/>
            <p:nvPr/>
          </p:nvSpPr>
          <p:spPr>
            <a:xfrm>
              <a:off x="2456573" y="3474094"/>
              <a:ext cx="432000" cy="10683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mc:AlternateContent xmlns:mc="http://schemas.openxmlformats.org/markup-compatibility/2006" xmlns:a14="http://schemas.microsoft.com/office/drawing/2010/main">
          <mc:Choice Requires="a14">
            <p:sp>
              <p:nvSpPr>
                <p:cNvPr id="55" name="文字方塊 54"/>
                <p:cNvSpPr txBox="1"/>
                <p:nvPr/>
              </p:nvSpPr>
              <p:spPr>
                <a:xfrm>
                  <a:off x="2466974" y="3775317"/>
                  <a:ext cx="431913"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mc:Choice>
          <mc:Fallback xmlns="">
            <p:sp>
              <p:nvSpPr>
                <p:cNvPr id="55" name="文字方塊 54"/>
                <p:cNvSpPr txBox="1">
                  <a:spLocks noRot="1" noChangeAspect="1" noMove="1" noResize="1" noEditPoints="1" noAdjustHandles="1" noChangeArrowheads="1" noChangeShapeType="1" noTextEdit="1"/>
                </p:cNvSpPr>
                <p:nvPr/>
              </p:nvSpPr>
              <p:spPr>
                <a:xfrm>
                  <a:off x="2466974" y="3775317"/>
                  <a:ext cx="431913" cy="430887"/>
                </a:xfrm>
                <a:prstGeom prst="rect">
                  <a:avLst/>
                </a:prstGeom>
                <a:blipFill rotWithShape="0">
                  <a:blip r:embed="rId13"/>
                  <a:stretch>
                    <a:fillRect/>
                  </a:stretch>
                </a:blipFill>
              </p:spPr>
              <p:txBody>
                <a:bodyPr/>
                <a:lstStyle/>
                <a:p>
                  <a:r>
                    <a:rPr lang="zh-TW" altLang="en-US">
                      <a:noFill/>
                    </a:rPr>
                    <a:t> </a:t>
                  </a:r>
                </a:p>
              </p:txBody>
            </p:sp>
          </mc:Fallback>
        </mc:AlternateContent>
      </p:grpSp>
      <p:sp>
        <p:nvSpPr>
          <p:cNvPr id="56" name="矩形 55"/>
          <p:cNvSpPr/>
          <p:nvPr/>
        </p:nvSpPr>
        <p:spPr>
          <a:xfrm>
            <a:off x="792291" y="5110532"/>
            <a:ext cx="1216585" cy="1266812"/>
          </a:xfrm>
          <a:prstGeom prst="rect">
            <a:avLst/>
          </a:prstGeom>
          <a:noFill/>
          <a:ln>
            <a:solidFill>
              <a:srgbClr val="0000F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637786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23" grpId="0" animBg="1"/>
      <p:bldP spid="24" grpId="0"/>
      <p:bldP spid="25" grpId="0" animBg="1"/>
      <p:bldP spid="6" grpId="0"/>
      <p:bldP spid="26" grpId="0"/>
      <p:bldP spid="11" grpId="0"/>
      <p:bldP spid="47" grpId="0"/>
      <p:bldP spid="48" grpId="0"/>
      <p:bldP spid="52" grpId="0"/>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endParaRPr lang="zh-TW" altLang="en-US" dirty="0"/>
          </a:p>
        </p:txBody>
      </p:sp>
      <p:sp>
        <p:nvSpPr>
          <p:cNvPr id="4" name="矩形 3"/>
          <p:cNvSpPr/>
          <p:nvPr/>
        </p:nvSpPr>
        <p:spPr>
          <a:xfrm>
            <a:off x="470079" y="3228603"/>
            <a:ext cx="867392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http://keras.io/getting-started/faq/#how-can-i-save-a-keras-model</a:t>
            </a:r>
          </a:p>
        </p:txBody>
      </p:sp>
      <p:sp>
        <p:nvSpPr>
          <p:cNvPr id="7" name="文字方塊 6"/>
          <p:cNvSpPr txBox="1"/>
          <p:nvPr/>
        </p:nvSpPr>
        <p:spPr>
          <a:xfrm>
            <a:off x="470079" y="3902315"/>
            <a:ext cx="561322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How to use the neural network (testing):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pic>
        <p:nvPicPr>
          <p:cNvPr id="9" name="圖片 8"/>
          <p:cNvPicPr>
            <a:picLocks noChangeAspect="1"/>
          </p:cNvPicPr>
          <p:nvPr/>
        </p:nvPicPr>
        <p:blipFill>
          <a:blip r:embed="rId3"/>
          <a:stretch>
            <a:fillRect/>
          </a:stretch>
        </p:blipFill>
        <p:spPr>
          <a:xfrm>
            <a:off x="1577662" y="4554300"/>
            <a:ext cx="7114972" cy="931154"/>
          </a:xfrm>
          <a:prstGeom prst="rect">
            <a:avLst/>
          </a:prstGeom>
        </p:spPr>
      </p:pic>
      <p:sp>
        <p:nvSpPr>
          <p:cNvPr id="10" name="文字方塊 9"/>
          <p:cNvSpPr txBox="1"/>
          <p:nvPr/>
        </p:nvSpPr>
        <p:spPr>
          <a:xfrm>
            <a:off x="470079" y="4783035"/>
            <a:ext cx="13780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case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pic>
        <p:nvPicPr>
          <p:cNvPr id="11" name="圖片 10"/>
          <p:cNvPicPr>
            <a:picLocks noChangeAspect="1"/>
          </p:cNvPicPr>
          <p:nvPr/>
        </p:nvPicPr>
        <p:blipFill>
          <a:blip r:embed="rId4"/>
          <a:stretch>
            <a:fillRect/>
          </a:stretch>
        </p:blipFill>
        <p:spPr>
          <a:xfrm>
            <a:off x="1577662" y="5862143"/>
            <a:ext cx="4907074" cy="505140"/>
          </a:xfrm>
          <a:prstGeom prst="rect">
            <a:avLst/>
          </a:prstGeom>
        </p:spPr>
      </p:pic>
      <p:sp>
        <p:nvSpPr>
          <p:cNvPr id="12" name="文字方塊 11"/>
          <p:cNvSpPr txBox="1"/>
          <p:nvPr/>
        </p:nvSpPr>
        <p:spPr>
          <a:xfrm>
            <a:off x="470079" y="5835140"/>
            <a:ext cx="13780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case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grpSp>
        <p:nvGrpSpPr>
          <p:cNvPr id="8" name="群組 7"/>
          <p:cNvGrpSpPr/>
          <p:nvPr/>
        </p:nvGrpSpPr>
        <p:grpSpPr>
          <a:xfrm>
            <a:off x="2640169" y="152909"/>
            <a:ext cx="5875181" cy="2863477"/>
            <a:chOff x="2640169" y="152909"/>
            <a:chExt cx="5875181" cy="2863477"/>
          </a:xfrm>
        </p:grpSpPr>
        <p:pic>
          <p:nvPicPr>
            <p:cNvPr id="5" name="圖片 4"/>
            <p:cNvPicPr>
              <a:picLocks noChangeAspect="1"/>
            </p:cNvPicPr>
            <p:nvPr/>
          </p:nvPicPr>
          <p:blipFill>
            <a:blip r:embed="rId5"/>
            <a:stretch>
              <a:fillRect/>
            </a:stretch>
          </p:blipFill>
          <p:spPr>
            <a:xfrm>
              <a:off x="2640169" y="152909"/>
              <a:ext cx="5875181" cy="2863477"/>
            </a:xfrm>
            <a:prstGeom prst="rect">
              <a:avLst/>
            </a:prstGeom>
          </p:spPr>
        </p:pic>
        <p:pic>
          <p:nvPicPr>
            <p:cNvPr id="13" name="圖片 12"/>
            <p:cNvPicPr>
              <a:picLocks noChangeAspect="1"/>
            </p:cNvPicPr>
            <p:nvPr/>
          </p:nvPicPr>
          <p:blipFill>
            <a:blip r:embed="rId6"/>
            <a:stretch>
              <a:fillRect/>
            </a:stretch>
          </p:blipFill>
          <p:spPr>
            <a:xfrm>
              <a:off x="2723866" y="385219"/>
              <a:ext cx="5707785" cy="1137471"/>
            </a:xfrm>
            <a:prstGeom prst="rect">
              <a:avLst/>
            </a:prstGeom>
          </p:spPr>
        </p:pic>
      </p:grpSp>
      <p:sp>
        <p:nvSpPr>
          <p:cNvPr id="6" name="文字方塊 5"/>
          <p:cNvSpPr txBox="1"/>
          <p:nvPr/>
        </p:nvSpPr>
        <p:spPr>
          <a:xfrm>
            <a:off x="470079" y="2766938"/>
            <a:ext cx="436593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rPr>
              <a:t>Save and load models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a:cs typeface="+mn-cs"/>
            </a:endParaRPr>
          </a:p>
        </p:txBody>
      </p:sp>
    </p:spTree>
    <p:extLst>
      <p:ext uri="{BB962C8B-B14F-4D97-AF65-F5344CB8AC3E}">
        <p14:creationId xmlns:p14="http://schemas.microsoft.com/office/powerpoint/2010/main" val="10241215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2"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Convolutional </a:t>
            </a:r>
            <a:br>
              <a:rPr lang="en-US" altLang="zh-TW" dirty="0"/>
            </a:br>
            <a:r>
              <a:rPr lang="en-US" altLang="zh-TW" dirty="0"/>
              <a:t>Neural Network</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0265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Image?</a:t>
            </a:r>
            <a:endParaRPr lang="zh-TW" altLang="en-US" dirty="0"/>
          </a:p>
        </p:txBody>
      </p:sp>
      <p:sp>
        <p:nvSpPr>
          <p:cNvPr id="4" name="文字方塊 3"/>
          <p:cNvSpPr txBox="1"/>
          <p:nvPr/>
        </p:nvSpPr>
        <p:spPr>
          <a:xfrm>
            <a:off x="1512061" y="5713470"/>
            <a:ext cx="6148325"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Can the network be simplified by considering the properties of images?</a:t>
            </a:r>
            <a:endParaRPr lang="zh-TW" altLang="en-US" sz="2800" dirty="0"/>
          </a:p>
        </p:txBody>
      </p:sp>
      <p:sp>
        <p:nvSpPr>
          <p:cNvPr id="6" name="矩形 5"/>
          <p:cNvSpPr/>
          <p:nvPr/>
        </p:nvSpPr>
        <p:spPr>
          <a:xfrm>
            <a:off x="2671810" y="195047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7" name="直線單箭頭接點 6"/>
          <p:cNvCxnSpPr/>
          <p:nvPr/>
        </p:nvCxnSpPr>
        <p:spPr>
          <a:xfrm>
            <a:off x="6943401" y="298874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7052717" y="423463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6919517" y="220994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740198" y="266817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2746016" y="209784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nvGraphicFramePr>
        <p:xfrm>
          <a:off x="2758715" y="2002591"/>
          <a:ext cx="325438" cy="461962"/>
        </p:xfrm>
        <a:graphic>
          <a:graphicData uri="http://schemas.openxmlformats.org/presentationml/2006/ole">
            <mc:AlternateContent xmlns:mc="http://schemas.openxmlformats.org/markup-compatibility/2006">
              <mc:Choice xmlns:v="urn:schemas-microsoft-com:vml" Requires="v">
                <p:oleObj spid="_x0000_s1197" name="方程式" r:id="rId3" imgW="152280" imgH="215640" progId="Equation.3">
                  <p:embed/>
                </p:oleObj>
              </mc:Choice>
              <mc:Fallback>
                <p:oleObj name="方程式" r:id="rId3" imgW="152280" imgH="215640" progId="Equation.3">
                  <p:embed/>
                  <p:pic>
                    <p:nvPicPr>
                      <p:cNvPr id="12" name="Object 12"/>
                      <p:cNvPicPr>
                        <a:picLocks noChangeAspect="1" noChangeArrowheads="1"/>
                      </p:cNvPicPr>
                      <p:nvPr/>
                    </p:nvPicPr>
                    <p:blipFill>
                      <a:blip r:embed="rId4"/>
                      <a:srcRect/>
                      <a:stretch>
                        <a:fillRect/>
                      </a:stretch>
                    </p:blipFill>
                    <p:spPr bwMode="auto">
                      <a:xfrm>
                        <a:off x="2758715" y="200259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2764011" y="2585320"/>
          <a:ext cx="352425" cy="461963"/>
        </p:xfrm>
        <a:graphic>
          <a:graphicData uri="http://schemas.openxmlformats.org/presentationml/2006/ole">
            <mc:AlternateContent xmlns:mc="http://schemas.openxmlformats.org/markup-compatibility/2006">
              <mc:Choice xmlns:v="urn:schemas-microsoft-com:vml" Requires="v">
                <p:oleObj spid="_x0000_s1198" name="方程式" r:id="rId5" imgW="164880" imgH="215640" progId="Equation.3">
                  <p:embed/>
                </p:oleObj>
              </mc:Choice>
              <mc:Fallback>
                <p:oleObj name="方程式" r:id="rId5" imgW="164880" imgH="215640" progId="Equation.3">
                  <p:embed/>
                  <p:pic>
                    <p:nvPicPr>
                      <p:cNvPr id="13" name="Object 12"/>
                      <p:cNvPicPr>
                        <a:picLocks noChangeAspect="1" noChangeArrowheads="1"/>
                      </p:cNvPicPr>
                      <p:nvPr/>
                    </p:nvPicPr>
                    <p:blipFill>
                      <a:blip r:embed="rId6"/>
                      <a:srcRect/>
                      <a:stretch>
                        <a:fillRect/>
                      </a:stretch>
                    </p:blipFill>
                    <p:spPr bwMode="auto">
                      <a:xfrm>
                        <a:off x="2764011" y="258532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854913" y="192283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5" name="橢圓 14"/>
          <p:cNvSpPr/>
          <p:nvPr/>
        </p:nvSpPr>
        <p:spPr>
          <a:xfrm>
            <a:off x="3952023" y="19338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5"/>
          <p:cNvSpPr/>
          <p:nvPr/>
        </p:nvSpPr>
        <p:spPr>
          <a:xfrm>
            <a:off x="3954365" y="27124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6"/>
          <p:cNvSpPr/>
          <p:nvPr/>
        </p:nvSpPr>
        <p:spPr>
          <a:xfrm>
            <a:off x="3942732" y="394042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文字方塊 17"/>
          <p:cNvSpPr txBox="1"/>
          <p:nvPr/>
        </p:nvSpPr>
        <p:spPr>
          <a:xfrm rot="5400000">
            <a:off x="3939985" y="336271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矩形 18"/>
          <p:cNvSpPr/>
          <p:nvPr/>
        </p:nvSpPr>
        <p:spPr>
          <a:xfrm>
            <a:off x="2749723" y="40659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2746607" y="3969673"/>
          <a:ext cx="407988" cy="488950"/>
        </p:xfrm>
        <a:graphic>
          <a:graphicData uri="http://schemas.openxmlformats.org/presentationml/2006/ole">
            <mc:AlternateContent xmlns:mc="http://schemas.openxmlformats.org/markup-compatibility/2006">
              <mc:Choice xmlns:v="urn:schemas-microsoft-com:vml" Requires="v">
                <p:oleObj spid="_x0000_s1199" name="方程式" r:id="rId7" imgW="190440" imgH="228600" progId="Equation.3">
                  <p:embed/>
                </p:oleObj>
              </mc:Choice>
              <mc:Fallback>
                <p:oleObj name="方程式" r:id="rId7" imgW="190440" imgH="228600" progId="Equation.3">
                  <p:embed/>
                  <p:pic>
                    <p:nvPicPr>
                      <p:cNvPr id="20" name="Object 12"/>
                      <p:cNvPicPr>
                        <a:picLocks noChangeAspect="1" noChangeArrowheads="1"/>
                      </p:cNvPicPr>
                      <p:nvPr/>
                    </p:nvPicPr>
                    <p:blipFill>
                      <a:blip r:embed="rId8"/>
                      <a:srcRect/>
                      <a:stretch>
                        <a:fillRect/>
                      </a:stretch>
                    </p:blipFill>
                    <p:spPr bwMode="auto">
                      <a:xfrm>
                        <a:off x="2746607" y="396967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字方塊 20"/>
          <p:cNvSpPr txBox="1"/>
          <p:nvPr/>
        </p:nvSpPr>
        <p:spPr>
          <a:xfrm rot="5400000">
            <a:off x="2625655" y="335086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矩形 21"/>
          <p:cNvSpPr/>
          <p:nvPr/>
        </p:nvSpPr>
        <p:spPr>
          <a:xfrm>
            <a:off x="5180499" y="19064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3" name="橢圓 22"/>
          <p:cNvSpPr/>
          <p:nvPr/>
        </p:nvSpPr>
        <p:spPr>
          <a:xfrm>
            <a:off x="5267585" y="193383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5269927" y="271240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24"/>
          <p:cNvSpPr/>
          <p:nvPr/>
        </p:nvSpPr>
        <p:spPr>
          <a:xfrm>
            <a:off x="5258294" y="394042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25"/>
          <p:cNvSpPr txBox="1"/>
          <p:nvPr/>
        </p:nvSpPr>
        <p:spPr>
          <a:xfrm rot="5400000">
            <a:off x="5255547" y="336271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矩形 26"/>
          <p:cNvSpPr/>
          <p:nvPr/>
        </p:nvSpPr>
        <p:spPr>
          <a:xfrm>
            <a:off x="6556594" y="18822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橢圓 27"/>
          <p:cNvSpPr/>
          <p:nvPr/>
        </p:nvSpPr>
        <p:spPr>
          <a:xfrm>
            <a:off x="6632438" y="19322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28"/>
          <p:cNvSpPr/>
          <p:nvPr/>
        </p:nvSpPr>
        <p:spPr>
          <a:xfrm>
            <a:off x="6634780" y="269213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641808" y="39388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文字方塊 30"/>
          <p:cNvSpPr txBox="1"/>
          <p:nvPr/>
        </p:nvSpPr>
        <p:spPr>
          <a:xfrm rot="5400000">
            <a:off x="6639061" y="33579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31"/>
          <p:cNvSpPr txBox="1"/>
          <p:nvPr/>
        </p:nvSpPr>
        <p:spPr>
          <a:xfrm>
            <a:off x="7879522" y="187815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32"/>
          <p:cNvSpPr txBox="1"/>
          <p:nvPr/>
        </p:nvSpPr>
        <p:spPr>
          <a:xfrm>
            <a:off x="7886471" y="266817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7886459" y="3883505"/>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5" name="直線單箭頭接點 34"/>
          <p:cNvCxnSpPr>
            <a:stCxn id="15" idx="6"/>
            <a:endCxn id="23" idx="2"/>
          </p:cNvCxnSpPr>
          <p:nvPr/>
        </p:nvCxnSpPr>
        <p:spPr>
          <a:xfrm>
            <a:off x="4526181" y="22209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4526181" y="301266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4516890" y="423463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6" idx="6"/>
            <a:endCxn id="23" idx="2"/>
          </p:cNvCxnSpPr>
          <p:nvPr/>
        </p:nvCxnSpPr>
        <p:spPr>
          <a:xfrm flipV="1">
            <a:off x="4528523" y="2220917"/>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5" idx="6"/>
            <a:endCxn id="24" idx="2"/>
          </p:cNvCxnSpPr>
          <p:nvPr/>
        </p:nvCxnSpPr>
        <p:spPr>
          <a:xfrm>
            <a:off x="4526181" y="2220917"/>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5" idx="6"/>
            <a:endCxn id="25" idx="2"/>
          </p:cNvCxnSpPr>
          <p:nvPr/>
        </p:nvCxnSpPr>
        <p:spPr>
          <a:xfrm>
            <a:off x="4526181" y="2220917"/>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6" idx="6"/>
            <a:endCxn id="25" idx="2"/>
          </p:cNvCxnSpPr>
          <p:nvPr/>
        </p:nvCxnSpPr>
        <p:spPr>
          <a:xfrm>
            <a:off x="4528523" y="2999487"/>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7" idx="6"/>
            <a:endCxn id="23" idx="2"/>
          </p:cNvCxnSpPr>
          <p:nvPr/>
        </p:nvCxnSpPr>
        <p:spPr>
          <a:xfrm flipV="1">
            <a:off x="4516890" y="2220917"/>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6"/>
            <a:endCxn id="24" idx="2"/>
          </p:cNvCxnSpPr>
          <p:nvPr/>
        </p:nvCxnSpPr>
        <p:spPr>
          <a:xfrm flipV="1">
            <a:off x="4516890" y="2999487"/>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endCxn id="15" idx="2"/>
          </p:cNvCxnSpPr>
          <p:nvPr/>
        </p:nvCxnSpPr>
        <p:spPr>
          <a:xfrm flipV="1">
            <a:off x="3092623" y="222091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1" idx="3"/>
            <a:endCxn id="16" idx="2"/>
          </p:cNvCxnSpPr>
          <p:nvPr/>
        </p:nvCxnSpPr>
        <p:spPr>
          <a:xfrm>
            <a:off x="3088916" y="226929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1" idx="3"/>
            <a:endCxn id="17" idx="2"/>
          </p:cNvCxnSpPr>
          <p:nvPr/>
        </p:nvCxnSpPr>
        <p:spPr>
          <a:xfrm>
            <a:off x="3088916" y="226929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3" idx="3"/>
            <a:endCxn id="15" idx="2"/>
          </p:cNvCxnSpPr>
          <p:nvPr/>
        </p:nvCxnSpPr>
        <p:spPr>
          <a:xfrm flipV="1">
            <a:off x="3116436" y="222091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0" idx="3"/>
            <a:endCxn id="16" idx="2"/>
          </p:cNvCxnSpPr>
          <p:nvPr/>
        </p:nvCxnSpPr>
        <p:spPr>
          <a:xfrm>
            <a:off x="3083098" y="283962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0" idx="3"/>
            <a:endCxn id="17" idx="2"/>
          </p:cNvCxnSpPr>
          <p:nvPr/>
        </p:nvCxnSpPr>
        <p:spPr>
          <a:xfrm>
            <a:off x="3083098" y="283962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3"/>
            <a:endCxn id="15" idx="2"/>
          </p:cNvCxnSpPr>
          <p:nvPr/>
        </p:nvCxnSpPr>
        <p:spPr>
          <a:xfrm flipV="1">
            <a:off x="3154595" y="222091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0" idx="3"/>
            <a:endCxn id="16" idx="2"/>
          </p:cNvCxnSpPr>
          <p:nvPr/>
        </p:nvCxnSpPr>
        <p:spPr>
          <a:xfrm flipV="1">
            <a:off x="3128226" y="299948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0" idx="3"/>
            <a:endCxn id="17" idx="2"/>
          </p:cNvCxnSpPr>
          <p:nvPr/>
        </p:nvCxnSpPr>
        <p:spPr>
          <a:xfrm>
            <a:off x="3128226" y="421409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5876050" y="22312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5876050" y="30230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5866759" y="42449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5878392" y="22312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876050" y="22312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5876050" y="22312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5878392" y="30098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5866759" y="22312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5866759" y="30098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圖說文字 5"/>
          <p:cNvSpPr/>
          <p:nvPr/>
        </p:nvSpPr>
        <p:spPr>
          <a:xfrm>
            <a:off x="515762" y="4733640"/>
            <a:ext cx="2367361" cy="838175"/>
          </a:xfrm>
          <a:prstGeom prst="wedgeRectCallout">
            <a:avLst>
              <a:gd name="adj1" fmla="val 104613"/>
              <a:gd name="adj2" fmla="val -10850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solidFill>
                  <a:schemeClr val="bg1"/>
                </a:solidFill>
              </a:rPr>
              <a:t>The most basic classifiers</a:t>
            </a:r>
            <a:endParaRPr lang="zh-TW" altLang="en-US" sz="2400" dirty="0">
              <a:solidFill>
                <a:schemeClr val="bg1"/>
              </a:solidFill>
            </a:endParaRPr>
          </a:p>
        </p:txBody>
      </p:sp>
      <p:sp>
        <p:nvSpPr>
          <p:cNvPr id="63" name="矩形圖說文字 113"/>
          <p:cNvSpPr/>
          <p:nvPr/>
        </p:nvSpPr>
        <p:spPr>
          <a:xfrm>
            <a:off x="3116436" y="4703618"/>
            <a:ext cx="3239225" cy="886505"/>
          </a:xfrm>
          <a:prstGeom prst="wedgeRectCallout">
            <a:avLst>
              <a:gd name="adj1" fmla="val 23550"/>
              <a:gd name="adj2" fmla="val -9313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chemeClr val="bg1"/>
                </a:solidFill>
              </a:rPr>
              <a:t>Use 1</a:t>
            </a:r>
            <a:r>
              <a:rPr lang="en-US" altLang="zh-TW" sz="2400" baseline="30000" dirty="0">
                <a:solidFill>
                  <a:schemeClr val="bg1"/>
                </a:solidFill>
              </a:rPr>
              <a:t>st</a:t>
            </a:r>
            <a:r>
              <a:rPr lang="en-US" altLang="zh-TW" sz="2400" dirty="0">
                <a:solidFill>
                  <a:schemeClr val="bg1"/>
                </a:solidFill>
              </a:rPr>
              <a:t> layer as module to build classifiers </a:t>
            </a:r>
            <a:endParaRPr lang="zh-TW" altLang="en-US" sz="2400" dirty="0">
              <a:solidFill>
                <a:schemeClr val="bg1"/>
              </a:solidFill>
            </a:endParaRPr>
          </a:p>
        </p:txBody>
      </p:sp>
      <p:sp>
        <p:nvSpPr>
          <p:cNvPr id="64" name="矩形圖說文字 114"/>
          <p:cNvSpPr/>
          <p:nvPr/>
        </p:nvSpPr>
        <p:spPr>
          <a:xfrm>
            <a:off x="6541633" y="4741528"/>
            <a:ext cx="2367361" cy="838175"/>
          </a:xfrm>
          <a:prstGeom prst="wedgeRectCallout">
            <a:avLst>
              <a:gd name="adj1" fmla="val -39198"/>
              <a:gd name="adj2" fmla="val -10865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solidFill>
                  <a:schemeClr val="bg1"/>
                </a:solidFill>
              </a:rPr>
              <a:t>Use 2</a:t>
            </a:r>
            <a:r>
              <a:rPr lang="en-US" altLang="zh-TW" sz="2400" baseline="30000" dirty="0">
                <a:solidFill>
                  <a:schemeClr val="bg1"/>
                </a:solidFill>
              </a:rPr>
              <a:t>nd</a:t>
            </a:r>
            <a:r>
              <a:rPr lang="en-US" altLang="zh-TW" sz="2400" dirty="0">
                <a:solidFill>
                  <a:schemeClr val="bg1"/>
                </a:solidFill>
              </a:rPr>
              <a:t> layer as module ……</a:t>
            </a:r>
            <a:endParaRPr lang="zh-TW" altLang="en-US" sz="2400" dirty="0">
              <a:solidFill>
                <a:schemeClr val="bg1"/>
              </a:solidFill>
            </a:endParaRPr>
          </a:p>
        </p:txBody>
      </p:sp>
      <p:pic>
        <p:nvPicPr>
          <p:cNvPr id="65" name="圖片 64"/>
          <p:cNvPicPr>
            <a:picLocks noChangeAspect="1"/>
          </p:cNvPicPr>
          <p:nvPr/>
        </p:nvPicPr>
        <p:blipFill>
          <a:blip r:embed="rId9"/>
          <a:stretch>
            <a:fillRect/>
          </a:stretch>
        </p:blipFill>
        <p:spPr>
          <a:xfrm>
            <a:off x="4308536" y="2019128"/>
            <a:ext cx="444581" cy="444581"/>
          </a:xfrm>
          <a:prstGeom prst="rect">
            <a:avLst/>
          </a:prstGeom>
        </p:spPr>
      </p:pic>
      <p:pic>
        <p:nvPicPr>
          <p:cNvPr id="66" name="圖片 65"/>
          <p:cNvPicPr>
            <a:picLocks noChangeAspect="1"/>
          </p:cNvPicPr>
          <p:nvPr/>
        </p:nvPicPr>
        <p:blipFill>
          <a:blip r:embed="rId10"/>
          <a:stretch>
            <a:fillRect/>
          </a:stretch>
        </p:blipFill>
        <p:spPr>
          <a:xfrm>
            <a:off x="4324396" y="2769085"/>
            <a:ext cx="443374" cy="443374"/>
          </a:xfrm>
          <a:prstGeom prst="rect">
            <a:avLst/>
          </a:prstGeom>
        </p:spPr>
      </p:pic>
      <p:pic>
        <p:nvPicPr>
          <p:cNvPr id="67" name="圖片 66"/>
          <p:cNvPicPr>
            <a:picLocks noChangeAspect="1"/>
          </p:cNvPicPr>
          <p:nvPr/>
        </p:nvPicPr>
        <p:blipFill>
          <a:blip r:embed="rId11"/>
          <a:stretch>
            <a:fillRect/>
          </a:stretch>
        </p:blipFill>
        <p:spPr>
          <a:xfrm>
            <a:off x="4322440" y="3980789"/>
            <a:ext cx="460064" cy="452761"/>
          </a:xfrm>
          <a:prstGeom prst="rect">
            <a:avLst/>
          </a:prstGeom>
        </p:spPr>
      </p:pic>
      <p:pic>
        <p:nvPicPr>
          <p:cNvPr id="68" name="圖片 67"/>
          <p:cNvPicPr>
            <a:picLocks noChangeAspect="1"/>
          </p:cNvPicPr>
          <p:nvPr/>
        </p:nvPicPr>
        <p:blipFill>
          <a:blip r:embed="rId12"/>
          <a:stretch>
            <a:fillRect/>
          </a:stretch>
        </p:blipFill>
        <p:spPr>
          <a:xfrm>
            <a:off x="5646924" y="1884085"/>
            <a:ext cx="599559" cy="599559"/>
          </a:xfrm>
          <a:prstGeom prst="rect">
            <a:avLst/>
          </a:prstGeom>
        </p:spPr>
      </p:pic>
      <p:pic>
        <p:nvPicPr>
          <p:cNvPr id="69" name="圖片 68"/>
          <p:cNvPicPr>
            <a:picLocks noChangeAspect="1"/>
          </p:cNvPicPr>
          <p:nvPr/>
        </p:nvPicPr>
        <p:blipFill>
          <a:blip r:embed="rId13"/>
          <a:stretch>
            <a:fillRect/>
          </a:stretch>
        </p:blipFill>
        <p:spPr>
          <a:xfrm>
            <a:off x="5638236" y="3858096"/>
            <a:ext cx="616933" cy="651527"/>
          </a:xfrm>
          <a:prstGeom prst="rect">
            <a:avLst/>
          </a:prstGeom>
        </p:spPr>
      </p:pic>
      <p:pic>
        <p:nvPicPr>
          <p:cNvPr id="70" name="圖片 69"/>
          <p:cNvPicPr>
            <a:picLocks noChangeAspect="1"/>
          </p:cNvPicPr>
          <p:nvPr/>
        </p:nvPicPr>
        <p:blipFill>
          <a:blip r:embed="rId14"/>
          <a:stretch>
            <a:fillRect/>
          </a:stretch>
        </p:blipFill>
        <p:spPr>
          <a:xfrm>
            <a:off x="5639572" y="2716573"/>
            <a:ext cx="600812" cy="600812"/>
          </a:xfrm>
          <a:prstGeom prst="rect">
            <a:avLst/>
          </a:prstGeom>
        </p:spPr>
      </p:pic>
      <p:pic>
        <p:nvPicPr>
          <p:cNvPr id="71" name="圖片 70"/>
          <p:cNvPicPr>
            <a:picLocks noChangeAspect="1"/>
          </p:cNvPicPr>
          <p:nvPr/>
        </p:nvPicPr>
        <p:blipFill>
          <a:blip r:embed="rId15"/>
          <a:stretch>
            <a:fillRect/>
          </a:stretch>
        </p:blipFill>
        <p:spPr>
          <a:xfrm>
            <a:off x="7025272" y="1788416"/>
            <a:ext cx="790575" cy="762000"/>
          </a:xfrm>
          <a:prstGeom prst="rect">
            <a:avLst/>
          </a:prstGeom>
        </p:spPr>
      </p:pic>
      <p:pic>
        <p:nvPicPr>
          <p:cNvPr id="72" name="圖片 71"/>
          <p:cNvPicPr>
            <a:picLocks noChangeAspect="1"/>
          </p:cNvPicPr>
          <p:nvPr/>
        </p:nvPicPr>
        <p:blipFill>
          <a:blip r:embed="rId16"/>
          <a:stretch>
            <a:fillRect/>
          </a:stretch>
        </p:blipFill>
        <p:spPr>
          <a:xfrm>
            <a:off x="7034796" y="2659587"/>
            <a:ext cx="771525" cy="723900"/>
          </a:xfrm>
          <a:prstGeom prst="rect">
            <a:avLst/>
          </a:prstGeom>
        </p:spPr>
      </p:pic>
      <p:pic>
        <p:nvPicPr>
          <p:cNvPr id="73" name="圖片 72"/>
          <p:cNvPicPr>
            <a:picLocks noChangeAspect="1"/>
          </p:cNvPicPr>
          <p:nvPr/>
        </p:nvPicPr>
        <p:blipFill>
          <a:blip r:embed="rId17"/>
          <a:stretch>
            <a:fillRect/>
          </a:stretch>
        </p:blipFill>
        <p:spPr>
          <a:xfrm>
            <a:off x="7034796" y="3718353"/>
            <a:ext cx="752170" cy="772777"/>
          </a:xfrm>
          <a:prstGeom prst="rect">
            <a:avLst/>
          </a:prstGeom>
        </p:spPr>
      </p:pic>
      <p:sp>
        <p:nvSpPr>
          <p:cNvPr id="74" name="矩形 73"/>
          <p:cNvSpPr/>
          <p:nvPr/>
        </p:nvSpPr>
        <p:spPr>
          <a:xfrm>
            <a:off x="5909103" y="808885"/>
            <a:ext cx="2999891" cy="369332"/>
          </a:xfrm>
          <a:prstGeom prst="rect">
            <a:avLst/>
          </a:prstGeom>
        </p:spPr>
        <p:txBody>
          <a:bodyPr wrap="square">
            <a:spAutoFit/>
          </a:bodyPr>
          <a:lstStyle/>
          <a:p>
            <a:pPr algn="ctr"/>
            <a:r>
              <a:rPr lang="en-US" altLang="zh-TW" dirty="0">
                <a:solidFill>
                  <a:srgbClr val="0070C0"/>
                </a:solidFill>
                <a:latin typeface="Arial" panose="020B0604020202020204" pitchFamily="34" charset="0"/>
              </a:rPr>
              <a:t>[</a:t>
            </a:r>
            <a:r>
              <a:rPr lang="en-US" altLang="zh-TW" dirty="0" err="1">
                <a:solidFill>
                  <a:srgbClr val="0070C0"/>
                </a:solidFill>
                <a:latin typeface="Arial" panose="020B0604020202020204" pitchFamily="34" charset="0"/>
              </a:rPr>
              <a:t>Zeiler</a:t>
            </a:r>
            <a:r>
              <a:rPr lang="en-US" altLang="zh-TW" dirty="0">
                <a:solidFill>
                  <a:srgbClr val="0070C0"/>
                </a:solidFill>
                <a:latin typeface="Arial" panose="020B0604020202020204" pitchFamily="34" charset="0"/>
              </a:rPr>
              <a:t>, M. D., </a:t>
            </a:r>
            <a:r>
              <a:rPr lang="en-US" altLang="zh-TW" i="1" dirty="0">
                <a:solidFill>
                  <a:srgbClr val="0070C0"/>
                </a:solidFill>
                <a:latin typeface="Arial" panose="020B0604020202020204" pitchFamily="34" charset="0"/>
              </a:rPr>
              <a:t>ECCV 2014</a:t>
            </a:r>
            <a:r>
              <a:rPr lang="en-US" altLang="zh-TW" dirty="0">
                <a:solidFill>
                  <a:srgbClr val="0070C0"/>
                </a:solidFill>
                <a:latin typeface="Arial" panose="020B0604020202020204" pitchFamily="34" charset="0"/>
              </a:rPr>
              <a:t>]</a:t>
            </a:r>
            <a:endParaRPr lang="zh-TW" altLang="en-US" dirty="0">
              <a:solidFill>
                <a:srgbClr val="0070C0"/>
              </a:solidFill>
            </a:endParaRPr>
          </a:p>
        </p:txBody>
      </p:sp>
      <p:pic>
        <p:nvPicPr>
          <p:cNvPr id="76" name="Picture 2" descr="http://s.hswstatic.com/gif/whiskers-sam.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5557" y="2099291"/>
            <a:ext cx="2115242" cy="1438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7" name="文字方塊 76"/>
          <p:cNvSpPr txBox="1"/>
          <p:nvPr/>
        </p:nvSpPr>
        <p:spPr>
          <a:xfrm>
            <a:off x="608182" y="3590873"/>
            <a:ext cx="1843125" cy="830997"/>
          </a:xfrm>
          <a:prstGeom prst="rect">
            <a:avLst/>
          </a:prstGeom>
          <a:noFill/>
        </p:spPr>
        <p:txBody>
          <a:bodyPr wrap="square" rtlCol="0">
            <a:spAutoFit/>
          </a:bodyPr>
          <a:lstStyle/>
          <a:p>
            <a:r>
              <a:rPr lang="en-US" altLang="zh-TW" sz="2400" dirty="0"/>
              <a:t>Represented as pixels</a:t>
            </a:r>
            <a:endParaRPr lang="zh-TW" altLang="en-US" sz="2400" dirty="0"/>
          </a:p>
        </p:txBody>
      </p:sp>
    </p:spTree>
    <p:extLst>
      <p:ext uri="{BB962C8B-B14F-4D97-AF65-F5344CB8AC3E}">
        <p14:creationId xmlns:p14="http://schemas.microsoft.com/office/powerpoint/2010/main" val="1950005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animBg="1"/>
      <p:bldP spid="63" grpId="0" animBg="1"/>
      <p:bldP spid="6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p:txBody>
          <a:bodyPr/>
          <a:lstStyle/>
          <a:p>
            <a:r>
              <a:rPr lang="en-US" altLang="zh-TW" dirty="0"/>
              <a:t>Some patterns are much smaller than the whole image</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429" y="469261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4094492" y="4738634"/>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5496720" y="4656461"/>
            <a:ext cx="2151234" cy="1279848"/>
          </a:xfrm>
          <a:prstGeom prst="rect">
            <a:avLst/>
          </a:prstGeom>
        </p:spPr>
      </p:pic>
      <p:sp>
        <p:nvSpPr>
          <p:cNvPr id="20" name="文字方塊 19"/>
          <p:cNvSpPr txBox="1"/>
          <p:nvPr/>
        </p:nvSpPr>
        <p:spPr>
          <a:xfrm>
            <a:off x="871066" y="2742468"/>
            <a:ext cx="740186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A neuron does not have to see the whole image to discover the pattern.</a:t>
            </a:r>
            <a:endParaRPr lang="zh-TW" altLang="en-US" sz="2800" dirty="0"/>
          </a:p>
        </p:txBody>
      </p:sp>
      <p:sp>
        <p:nvSpPr>
          <p:cNvPr id="43" name="圓角矩形圖說文字 42"/>
          <p:cNvSpPr/>
          <p:nvPr/>
        </p:nvSpPr>
        <p:spPr>
          <a:xfrm>
            <a:off x="6259915" y="5722671"/>
            <a:ext cx="2423235" cy="601661"/>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“beak”</a:t>
            </a:r>
            <a:r>
              <a:rPr lang="zh-TW" altLang="en-US" sz="2400" dirty="0"/>
              <a:t> </a:t>
            </a:r>
            <a:r>
              <a:rPr lang="en-US" altLang="zh-TW" sz="2400" dirty="0"/>
              <a:t>detector</a:t>
            </a:r>
            <a:endParaRPr lang="zh-TW" altLang="en-US" sz="2400" dirty="0"/>
          </a:p>
        </p:txBody>
      </p:sp>
      <p:sp>
        <p:nvSpPr>
          <p:cNvPr id="44" name="矩形 43"/>
          <p:cNvSpPr/>
          <p:nvPr/>
        </p:nvSpPr>
        <p:spPr>
          <a:xfrm>
            <a:off x="1473830" y="473863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1880230" y="492836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1698172" y="3636678"/>
            <a:ext cx="714207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Connecting to small region with less parameters</a:t>
            </a:r>
            <a:endParaRPr lang="zh-TW" altLang="en-US" sz="2800" dirty="0"/>
          </a:p>
        </p:txBody>
      </p:sp>
    </p:spTree>
    <p:extLst>
      <p:ext uri="{BB962C8B-B14F-4D97-AF65-F5344CB8AC3E}">
        <p14:creationId xmlns:p14="http://schemas.microsoft.com/office/powerpoint/2010/main" val="7237126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animBg="1"/>
      <p:bldP spid="44"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990"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p:txBody>
          <a:bodyPr/>
          <a:lstStyle/>
          <a:p>
            <a:r>
              <a:rPr lang="en-US" altLang="zh-TW" dirty="0"/>
              <a:t>The same patterns appear in different regions.</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990"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4"/>
          <a:stretch>
            <a:fillRect/>
          </a:stretch>
        </p:blipFill>
        <p:spPr>
          <a:xfrm>
            <a:off x="3745817" y="2867957"/>
            <a:ext cx="2151234" cy="1279848"/>
          </a:xfrm>
          <a:prstGeom prst="rect">
            <a:avLst/>
          </a:prstGeom>
        </p:spPr>
      </p:pic>
      <p:sp>
        <p:nvSpPr>
          <p:cNvPr id="10" name="雲朵形圖說文字 9"/>
          <p:cNvSpPr/>
          <p:nvPr/>
        </p:nvSpPr>
        <p:spPr>
          <a:xfrm>
            <a:off x="5075306" y="2425770"/>
            <a:ext cx="33036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“upper-left beak”</a:t>
            </a:r>
            <a:r>
              <a:rPr lang="zh-TW" altLang="en-US" sz="2400" dirty="0"/>
              <a:t> </a:t>
            </a:r>
            <a:r>
              <a:rPr lang="en-US" altLang="zh-TW" sz="2400" dirty="0"/>
              <a:t>detector</a:t>
            </a:r>
            <a:endParaRPr lang="zh-TW" altLang="en-US" sz="2400" dirty="0"/>
          </a:p>
        </p:txBody>
      </p:sp>
      <p:sp>
        <p:nvSpPr>
          <p:cNvPr id="12" name="矩形 11"/>
          <p:cNvSpPr/>
          <p:nvPr/>
        </p:nvSpPr>
        <p:spPr>
          <a:xfrm>
            <a:off x="1289051" y="26285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803855" y="4993913"/>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5"/>
          <a:stretch>
            <a:fillRect/>
          </a:stretch>
        </p:blipFill>
        <p:spPr>
          <a:xfrm>
            <a:off x="3673672" y="4653035"/>
            <a:ext cx="2295525" cy="1590675"/>
          </a:xfrm>
          <a:prstGeom prst="rect">
            <a:avLst/>
          </a:prstGeom>
        </p:spPr>
      </p:pic>
      <p:sp>
        <p:nvSpPr>
          <p:cNvPr id="31" name="雲朵形圖說文字 30"/>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“middle beak”</a:t>
            </a:r>
            <a:r>
              <a:rPr lang="zh-TW" altLang="en-US" sz="2400" dirty="0"/>
              <a:t> </a:t>
            </a:r>
            <a:r>
              <a:rPr lang="en-US" altLang="zh-TW" sz="2400" dirty="0"/>
              <a:t>detector</a:t>
            </a:r>
            <a:endParaRPr lang="zh-TW" altLang="en-US" sz="2400" dirty="0"/>
          </a:p>
        </p:txBody>
      </p:sp>
      <p:sp>
        <p:nvSpPr>
          <p:cNvPr id="6" name="矩形 5"/>
          <p:cNvSpPr/>
          <p:nvPr/>
        </p:nvSpPr>
        <p:spPr>
          <a:xfrm>
            <a:off x="5548370" y="4278358"/>
            <a:ext cx="3257320" cy="830997"/>
          </a:xfrm>
          <a:prstGeom prst="rect">
            <a:avLst/>
          </a:prstGeom>
        </p:spPr>
        <p:txBody>
          <a:bodyPr wrap="square">
            <a:spAutoFit/>
          </a:bodyPr>
          <a:lstStyle/>
          <a:p>
            <a:r>
              <a:rPr lang="en-US" altLang="zh-TW" sz="2400" dirty="0"/>
              <a:t>They can use the same set of parameters.</a:t>
            </a:r>
            <a:endParaRPr lang="zh-TW" altLang="en-US" sz="2400" dirty="0"/>
          </a:p>
        </p:txBody>
      </p:sp>
      <p:sp>
        <p:nvSpPr>
          <p:cNvPr id="34" name="矩形 33"/>
          <p:cNvSpPr/>
          <p:nvPr/>
        </p:nvSpPr>
        <p:spPr>
          <a:xfrm>
            <a:off x="4501720" y="3877534"/>
            <a:ext cx="3382401" cy="461665"/>
          </a:xfrm>
          <a:prstGeom prst="rect">
            <a:avLst/>
          </a:prstGeom>
        </p:spPr>
        <p:txBody>
          <a:bodyPr wrap="none">
            <a:spAutoFit/>
          </a:bodyPr>
          <a:lstStyle/>
          <a:p>
            <a:r>
              <a:rPr lang="en-US" altLang="zh-TW" sz="2400" dirty="0"/>
              <a:t>Do almost the same thing</a:t>
            </a:r>
            <a:endParaRPr lang="zh-TW" altLang="en-US" sz="2400" dirty="0"/>
          </a:p>
        </p:txBody>
      </p:sp>
      <p:cxnSp>
        <p:nvCxnSpPr>
          <p:cNvPr id="8" name="直線單箭頭接點 7"/>
          <p:cNvCxnSpPr/>
          <p:nvPr/>
        </p:nvCxnSpPr>
        <p:spPr>
          <a:xfrm>
            <a:off x="4445448" y="3767980"/>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356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animBg="1"/>
      <p:bldP spid="6"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a:xfrm>
            <a:off x="628650" y="1825215"/>
            <a:ext cx="7886700" cy="4351338"/>
          </a:xfrm>
        </p:spPr>
        <p:txBody>
          <a:bodyPr/>
          <a:lstStyle/>
          <a:p>
            <a:r>
              <a:rPr lang="en-US" altLang="zh-TW" dirty="0"/>
              <a:t>Subsampling</a:t>
            </a:r>
            <a:r>
              <a:rPr lang="zh-TW" altLang="en-US" dirty="0"/>
              <a:t> </a:t>
            </a:r>
            <a:r>
              <a:rPr lang="en-US" altLang="zh-TW" dirty="0"/>
              <a:t>the pixels will not change the object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93" y="2924264"/>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2553"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4397010" y="3627332"/>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4291673" y="4424983"/>
            <a:ext cx="2075543" cy="523220"/>
          </a:xfrm>
          <a:prstGeom prst="rect">
            <a:avLst/>
          </a:prstGeom>
          <a:noFill/>
        </p:spPr>
        <p:txBody>
          <a:bodyPr wrap="square" rtlCol="0">
            <a:spAutoFit/>
          </a:bodyPr>
          <a:lstStyle/>
          <a:p>
            <a:r>
              <a:rPr lang="en-US" altLang="zh-TW" sz="2800" dirty="0">
                <a:solidFill>
                  <a:srgbClr val="FF0000"/>
                </a:solidFill>
              </a:rPr>
              <a:t>subsampling</a:t>
            </a:r>
            <a:endParaRPr lang="zh-TW" altLang="en-US" sz="2800" dirty="0">
              <a:solidFill>
                <a:srgbClr val="FF0000"/>
              </a:solidFill>
            </a:endParaRPr>
          </a:p>
        </p:txBody>
      </p:sp>
      <p:sp>
        <p:nvSpPr>
          <p:cNvPr id="7" name="文字方塊 6"/>
          <p:cNvSpPr txBox="1"/>
          <p:nvPr/>
        </p:nvSpPr>
        <p:spPr>
          <a:xfrm>
            <a:off x="1876147" y="2408420"/>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9" name="文字方塊 8"/>
          <p:cNvSpPr txBox="1"/>
          <p:nvPr/>
        </p:nvSpPr>
        <p:spPr>
          <a:xfrm>
            <a:off x="6603438" y="2899949"/>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8" name="文字方塊 7"/>
          <p:cNvSpPr txBox="1"/>
          <p:nvPr/>
        </p:nvSpPr>
        <p:spPr>
          <a:xfrm>
            <a:off x="780108" y="5511515"/>
            <a:ext cx="7023130" cy="461665"/>
          </a:xfrm>
          <a:prstGeom prst="rect">
            <a:avLst/>
          </a:prstGeom>
          <a:noFill/>
        </p:spPr>
        <p:txBody>
          <a:bodyPr wrap="square" rtlCol="0">
            <a:spAutoFit/>
          </a:bodyPr>
          <a:lstStyle/>
          <a:p>
            <a:r>
              <a:rPr lang="en-US" altLang="zh-TW" sz="2400" dirty="0"/>
              <a:t>We can subsample the pixels to make image smaller</a:t>
            </a:r>
            <a:endParaRPr lang="zh-TW" altLang="en-US" sz="2400" dirty="0"/>
          </a:p>
        </p:txBody>
      </p:sp>
      <p:sp>
        <p:nvSpPr>
          <p:cNvPr id="13" name="文字方塊 12"/>
          <p:cNvSpPr txBox="1"/>
          <p:nvPr/>
        </p:nvSpPr>
        <p:spPr>
          <a:xfrm>
            <a:off x="1876147" y="6021005"/>
            <a:ext cx="7023130" cy="461665"/>
          </a:xfrm>
          <a:prstGeom prst="rect">
            <a:avLst/>
          </a:prstGeom>
          <a:noFill/>
        </p:spPr>
        <p:txBody>
          <a:bodyPr wrap="square" rtlCol="0">
            <a:spAutoFit/>
          </a:bodyPr>
          <a:lstStyle/>
          <a:p>
            <a:r>
              <a:rPr lang="en-US" altLang="zh-TW" sz="2400" dirty="0"/>
              <a:t>Less parameters for the network to process the image</a:t>
            </a:r>
            <a:endParaRPr lang="zh-TW" altLang="en-US" sz="2400" dirty="0"/>
          </a:p>
        </p:txBody>
      </p:sp>
      <p:sp>
        <p:nvSpPr>
          <p:cNvPr id="12" name="向右箭號 11"/>
          <p:cNvSpPr/>
          <p:nvPr/>
        </p:nvSpPr>
        <p:spPr>
          <a:xfrm>
            <a:off x="955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7835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364416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5" grpId="0" animBg="1"/>
      <p:bldP spid="16" grpId="0" animBg="1"/>
      <p:bldP spid="12" grpId="0" animBg="1"/>
      <p:bldP spid="18" grpId="0" animBg="1"/>
      <p:bldP spid="19" grpId="0" animBg="1"/>
      <p:bldP spid="20" grpId="0" animBg="1"/>
      <p:bldP spid="17" grpId="0" animBg="1"/>
      <p:bldP spid="22" grpId="0" animBg="1"/>
      <p:bldP spid="21" grpId="0"/>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14945" y="4419540"/>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 name="矩形 9"/>
          <p:cNvSpPr/>
          <p:nvPr/>
        </p:nvSpPr>
        <p:spPr>
          <a:xfrm>
            <a:off x="420795" y="1713451"/>
            <a:ext cx="4173041" cy="23745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The whole 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矩形 2"/>
          <p:cNvSpPr/>
          <p:nvPr/>
        </p:nvSpPr>
        <p:spPr>
          <a:xfrm>
            <a:off x="427898" y="1862451"/>
            <a:ext cx="4305543" cy="830997"/>
          </a:xfrm>
          <a:prstGeom prst="rect">
            <a:avLst/>
          </a:prstGeom>
        </p:spPr>
        <p:txBody>
          <a:bodyPr wrap="square">
            <a:spAutoFit/>
          </a:bodyPr>
          <a:lstStyle/>
          <a:p>
            <a:pPr marL="342900" indent="-342900">
              <a:buFont typeface="Wingdings" panose="05000000000000000000" pitchFamily="2" charset="2"/>
              <a:buChar char="Ø"/>
            </a:pPr>
            <a:r>
              <a:rPr lang="en-US" altLang="zh-TW" sz="2400" dirty="0"/>
              <a:t>Some patterns are much smaller than the whole image</a:t>
            </a:r>
            <a:endParaRPr lang="zh-TW" altLang="en-US" sz="2400" dirty="0"/>
          </a:p>
        </p:txBody>
      </p:sp>
      <p:sp>
        <p:nvSpPr>
          <p:cNvPr id="7" name="矩形 6"/>
          <p:cNvSpPr/>
          <p:nvPr/>
        </p:nvSpPr>
        <p:spPr>
          <a:xfrm>
            <a:off x="441502" y="3232243"/>
            <a:ext cx="4165938"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The same patterns appear in different regions.</a:t>
            </a:r>
            <a:endParaRPr lang="zh-TW" altLang="en-US" sz="2400" dirty="0"/>
          </a:p>
        </p:txBody>
      </p:sp>
      <p:sp>
        <p:nvSpPr>
          <p:cNvPr id="8" name="矩形 7"/>
          <p:cNvSpPr/>
          <p:nvPr/>
        </p:nvSpPr>
        <p:spPr>
          <a:xfrm>
            <a:off x="465943" y="4554815"/>
            <a:ext cx="4173041"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Subsampling</a:t>
            </a:r>
            <a:r>
              <a:rPr lang="zh-TW" altLang="en-US" sz="2400" dirty="0"/>
              <a:t> </a:t>
            </a:r>
            <a:r>
              <a:rPr lang="en-US" altLang="zh-TW" sz="2400" dirty="0"/>
              <a:t>the pixels will not change the object</a:t>
            </a:r>
            <a:endParaRPr lang="zh-TW" altLang="en-US" sz="2400" dirty="0"/>
          </a:p>
        </p:txBody>
      </p:sp>
      <p:cxnSp>
        <p:nvCxnSpPr>
          <p:cNvPr id="26" name="直線單箭頭接點 25"/>
          <p:cNvCxnSpPr>
            <a:stCxn id="11" idx="1"/>
            <a:endCxn id="10" idx="3"/>
          </p:cNvCxnSpPr>
          <p:nvPr/>
        </p:nvCxnSpPr>
        <p:spPr>
          <a:xfrm flipH="1">
            <a:off x="4593836" y="2207749"/>
            <a:ext cx="656087" cy="693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1"/>
            <a:endCxn id="10" idx="3"/>
          </p:cNvCxnSpPr>
          <p:nvPr/>
        </p:nvCxnSpPr>
        <p:spPr>
          <a:xfrm flipH="1" flipV="1">
            <a:off x="4593836" y="2900749"/>
            <a:ext cx="656087" cy="14752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3" idx="1"/>
            <a:endCxn id="25" idx="3"/>
          </p:cNvCxnSpPr>
          <p:nvPr/>
        </p:nvCxnSpPr>
        <p:spPr>
          <a:xfrm flipH="1">
            <a:off x="4587986" y="3307761"/>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5" idx="1"/>
            <a:endCxn id="25" idx="3"/>
          </p:cNvCxnSpPr>
          <p:nvPr/>
        </p:nvCxnSpPr>
        <p:spPr>
          <a:xfrm flipH="1" flipV="1">
            <a:off x="4587986"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81190" y="138895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
        <p:nvSpPr>
          <p:cNvPr id="29" name="矩形 28"/>
          <p:cNvSpPr/>
          <p:nvPr/>
        </p:nvSpPr>
        <p:spPr>
          <a:xfrm>
            <a:off x="287518" y="2743180"/>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sp>
        <p:nvSpPr>
          <p:cNvPr id="35" name="矩形 34"/>
          <p:cNvSpPr/>
          <p:nvPr/>
        </p:nvSpPr>
        <p:spPr>
          <a:xfrm>
            <a:off x="287518" y="4070720"/>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3</a:t>
            </a:r>
            <a:endParaRPr lang="zh-TW" altLang="en-US" sz="2400" dirty="0"/>
          </a:p>
        </p:txBody>
      </p:sp>
    </p:spTree>
    <p:extLst>
      <p:ext uri="{BB962C8B-B14F-4D97-AF65-F5344CB8AC3E}">
        <p14:creationId xmlns:p14="http://schemas.microsoft.com/office/powerpoint/2010/main" val="28920796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3"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358559" y="330137"/>
            <a:ext cx="6584974" cy="1312280"/>
          </a:xfrm>
          <a:prstGeom prst="rect">
            <a:avLst/>
          </a:prstGeom>
        </p:spPr>
      </p:pic>
      <p:sp>
        <p:nvSpPr>
          <p:cNvPr id="2" name="標題 1"/>
          <p:cNvSpPr>
            <a:spLocks noGrp="1"/>
          </p:cNvSpPr>
          <p:nvPr>
            <p:ph type="title"/>
          </p:nvPr>
        </p:nvSpPr>
        <p:spPr/>
        <p:txBody>
          <a:bodyPr/>
          <a:lstStyle/>
          <a:p>
            <a:r>
              <a:rPr lang="en-US" altLang="zh-TW" dirty="0" err="1"/>
              <a:t>Keras</a:t>
            </a:r>
            <a:endParaRPr lang="zh-TW" altLang="en-US" dirty="0"/>
          </a:p>
        </p:txBody>
      </p:sp>
      <p:sp>
        <p:nvSpPr>
          <p:cNvPr id="3" name="矩形 2"/>
          <p:cNvSpPr/>
          <p:nvPr/>
        </p:nvSpPr>
        <p:spPr>
          <a:xfrm>
            <a:off x="2322286" y="375327"/>
            <a:ext cx="1790700" cy="1235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77" name="文字方塊 76"/>
          <p:cNvSpPr txBox="1"/>
          <p:nvPr/>
        </p:nvSpPr>
        <p:spPr>
          <a:xfrm>
            <a:off x="1482350" y="6097904"/>
            <a:ext cx="6310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y</a:t>
            </a:r>
            <a:r>
              <a:rPr kumimoji="0" lang="en-US" altLang="zh-TW" sz="2400" b="0" i="0" u="none" strike="noStrike" kern="1200" cap="none" spc="0" normalizeH="0" baseline="-25000" noProof="0" dirty="0">
                <a:ln>
                  <a:noFill/>
                </a:ln>
                <a:solidFill>
                  <a:prstClr val="black"/>
                </a:solidFill>
                <a:effectLst/>
                <a:uLnTx/>
                <a:uFillTx/>
                <a:latin typeface="Calibri" panose="020F0502020204030204"/>
                <a:cs typeface="+mn-cs"/>
              </a:rPr>
              <a:t>1</a:t>
            </a:r>
            <a:endParaRPr kumimoji="0" lang="zh-TW" altLang="en-US" sz="2400" b="0" i="0" u="none" strike="noStrike" kern="1200" cap="none" spc="0" normalizeH="0" baseline="-25000" noProof="0" dirty="0">
              <a:ln>
                <a:noFill/>
              </a:ln>
              <a:solidFill>
                <a:prstClr val="black"/>
              </a:solidFill>
              <a:effectLst/>
              <a:uLnTx/>
              <a:uFillTx/>
              <a:latin typeface="Calibri" panose="020F0502020204030204"/>
              <a:cs typeface="+mn-cs"/>
            </a:endParaRPr>
          </a:p>
        </p:txBody>
      </p:sp>
      <p:sp>
        <p:nvSpPr>
          <p:cNvPr id="78" name="文字方塊 77"/>
          <p:cNvSpPr txBox="1"/>
          <p:nvPr/>
        </p:nvSpPr>
        <p:spPr>
          <a:xfrm>
            <a:off x="2113419" y="6122957"/>
            <a:ext cx="6310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y</a:t>
            </a:r>
            <a:r>
              <a:rPr kumimoji="0" lang="en-US" altLang="zh-TW" sz="2400" b="0" i="0" u="none" strike="noStrike" kern="1200" cap="none" spc="0" normalizeH="0" baseline="-25000" noProof="0" dirty="0">
                <a:ln>
                  <a:noFill/>
                </a:ln>
                <a:solidFill>
                  <a:prstClr val="black"/>
                </a:solidFill>
                <a:effectLst/>
                <a:uLnTx/>
                <a:uFillTx/>
                <a:latin typeface="Calibri" panose="020F0502020204030204"/>
                <a:cs typeface="+mn-cs"/>
              </a:rPr>
              <a:t>2</a:t>
            </a:r>
            <a:endParaRPr kumimoji="0" lang="zh-TW" altLang="en-US" sz="2400" b="0" i="0" u="none" strike="noStrike" kern="1200" cap="none" spc="0" normalizeH="0" baseline="-25000" noProof="0" dirty="0">
              <a:ln>
                <a:noFill/>
              </a:ln>
              <a:solidFill>
                <a:prstClr val="black"/>
              </a:solidFill>
              <a:effectLst/>
              <a:uLnTx/>
              <a:uFillTx/>
              <a:latin typeface="Calibri" panose="020F0502020204030204"/>
              <a:cs typeface="+mn-cs"/>
            </a:endParaRPr>
          </a:p>
        </p:txBody>
      </p:sp>
      <p:sp>
        <p:nvSpPr>
          <p:cNvPr id="79" name="文字方塊 78"/>
          <p:cNvSpPr txBox="1"/>
          <p:nvPr/>
        </p:nvSpPr>
        <p:spPr>
          <a:xfrm>
            <a:off x="3180151" y="6131486"/>
            <a:ext cx="6310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y</a:t>
            </a:r>
            <a:r>
              <a:rPr kumimoji="0" lang="en-US" altLang="zh-TW" sz="2400" b="0" i="0" u="none" strike="noStrike" kern="1200" cap="none" spc="0" normalizeH="0" baseline="-25000" noProof="0" dirty="0">
                <a:ln>
                  <a:noFill/>
                </a:ln>
                <a:solidFill>
                  <a:prstClr val="black"/>
                </a:solidFill>
                <a:effectLst/>
                <a:uLnTx/>
                <a:uFillTx/>
                <a:latin typeface="Calibri" panose="020F0502020204030204"/>
                <a:cs typeface="+mn-cs"/>
              </a:rPr>
              <a:t>10</a:t>
            </a:r>
            <a:endParaRPr kumimoji="0" lang="zh-TW" altLang="en-US" sz="2400" b="0" i="0" u="none" strike="noStrike" kern="1200" cap="none" spc="0" normalizeH="0" baseline="-25000" noProof="0" dirty="0">
              <a:ln>
                <a:noFill/>
              </a:ln>
              <a:solidFill>
                <a:prstClr val="black"/>
              </a:solidFill>
              <a:effectLst/>
              <a:uLnTx/>
              <a:uFillTx/>
              <a:latin typeface="Calibri" panose="020F0502020204030204"/>
              <a:cs typeface="+mn-cs"/>
            </a:endParaRPr>
          </a:p>
        </p:txBody>
      </p:sp>
      <p:cxnSp>
        <p:nvCxnSpPr>
          <p:cNvPr id="10" name="直線單箭頭接點 9"/>
          <p:cNvCxnSpPr/>
          <p:nvPr/>
        </p:nvCxnSpPr>
        <p:spPr>
          <a:xfrm>
            <a:off x="1677755" y="5774589"/>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群組 89"/>
          <p:cNvGrpSpPr/>
          <p:nvPr/>
        </p:nvGrpSpPr>
        <p:grpSpPr>
          <a:xfrm flipH="1">
            <a:off x="1340140" y="1961450"/>
            <a:ext cx="2402403" cy="3494469"/>
            <a:chOff x="1404780" y="2208525"/>
            <a:chExt cx="2692215" cy="3916022"/>
          </a:xfrm>
        </p:grpSpPr>
        <p:sp>
          <p:nvSpPr>
            <p:cNvPr id="7" name="矩形 6"/>
            <p:cNvSpPr/>
            <p:nvPr/>
          </p:nvSpPr>
          <p:spPr>
            <a:xfrm rot="5400000">
              <a:off x="2491005" y="11454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2" name="矩形 11"/>
            <p:cNvSpPr/>
            <p:nvPr/>
          </p:nvSpPr>
          <p:spPr>
            <a:xfrm rot="5400000">
              <a:off x="2992414" y="22769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 name="矩形 12"/>
            <p:cNvSpPr/>
            <p:nvPr/>
          </p:nvSpPr>
          <p:spPr>
            <a:xfrm rot="5400000">
              <a:off x="3562743" y="22827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pSp>
          <p:nvGrpSpPr>
            <p:cNvPr id="16" name="群組 15"/>
            <p:cNvGrpSpPr/>
            <p:nvPr/>
          </p:nvGrpSpPr>
          <p:grpSpPr>
            <a:xfrm rot="5400000">
              <a:off x="2369543" y="2426866"/>
              <a:ext cx="746342" cy="2675868"/>
              <a:chOff x="2504565" y="2224872"/>
              <a:chExt cx="746342" cy="2675868"/>
            </a:xfrm>
          </p:grpSpPr>
          <p:sp>
            <p:nvSpPr>
              <p:cNvPr id="17" name="矩形 1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9" name="橢圓 1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0" name="橢圓 1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1" name="橢圓 2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文字方塊 21"/>
              <p:cNvSpPr txBox="1"/>
              <p:nvPr/>
            </p:nvSpPr>
            <p:spPr>
              <a:xfrm rot="5400000">
                <a:off x="2589637" y="3664749"/>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23" name="矩形 22"/>
            <p:cNvSpPr/>
            <p:nvPr/>
          </p:nvSpPr>
          <p:spPr>
            <a:xfrm rot="5400000">
              <a:off x="1594657" y="22864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5" name="文字方塊 24"/>
            <p:cNvSpPr txBox="1"/>
            <p:nvPr/>
          </p:nvSpPr>
          <p:spPr>
            <a:xfrm rot="10800000">
              <a:off x="2006376" y="2285389"/>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26" name="群組 25"/>
            <p:cNvGrpSpPr/>
            <p:nvPr/>
          </p:nvGrpSpPr>
          <p:grpSpPr>
            <a:xfrm rot="5400000">
              <a:off x="2385890" y="3752452"/>
              <a:ext cx="746342" cy="2675868"/>
              <a:chOff x="3830151" y="2208525"/>
              <a:chExt cx="746342" cy="2675868"/>
            </a:xfrm>
          </p:grpSpPr>
          <p:sp>
            <p:nvSpPr>
              <p:cNvPr id="27" name="矩形 2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9" name="橢圓 2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橢圓 2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1" name="橢圓 3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2" name="文字方塊 31"/>
              <p:cNvSpPr txBox="1"/>
              <p:nvPr/>
            </p:nvSpPr>
            <p:spPr>
              <a:xfrm rot="5400000">
                <a:off x="3905199" y="3664749"/>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grpSp>
        <p:grpSp>
          <p:nvGrpSpPr>
            <p:cNvPr id="43" name="群組 42"/>
            <p:cNvGrpSpPr/>
            <p:nvPr/>
          </p:nvGrpSpPr>
          <p:grpSpPr>
            <a:xfrm rot="5400000">
              <a:off x="2399196" y="3423271"/>
              <a:ext cx="753037" cy="2013721"/>
              <a:chOff x="3166542" y="2522953"/>
              <a:chExt cx="753037" cy="2013721"/>
            </a:xfrm>
          </p:grpSpPr>
          <p:cxnSp>
            <p:nvCxnSpPr>
              <p:cNvPr id="44" name="直線單箭頭接點 43"/>
              <p:cNvCxnSpPr>
                <a:stCxn id="19" idx="6"/>
                <a:endCxn id="29"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9"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9" idx="6"/>
                <a:endCxn id="30"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6"/>
                <a:endCxn id="31"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0" idx="6"/>
                <a:endCxn id="31"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1" idx="6"/>
                <a:endCxn id="29"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1" idx="6"/>
                <a:endCxn id="30"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線單箭頭接點 52"/>
            <p:cNvCxnSpPr>
              <a:endCxn id="19" idx="2"/>
            </p:cNvCxnSpPr>
            <p:nvPr/>
          </p:nvCxnSpPr>
          <p:spPr>
            <a:xfrm rot="5400000" flipV="1">
              <a:off x="3337870" y="3044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3" idx="3"/>
              <a:endCxn id="20" idx="2"/>
            </p:cNvCxnSpPr>
            <p:nvPr/>
          </p:nvCxnSpPr>
          <p:spPr>
            <a:xfrm rot="5400000">
              <a:off x="2936370" y="269325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3" idx="3"/>
              <a:endCxn id="21" idx="2"/>
            </p:cNvCxnSpPr>
            <p:nvPr/>
          </p:nvCxnSpPr>
          <p:spPr>
            <a:xfrm rot="5400000">
              <a:off x="2328181" y="207343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19" idx="2"/>
            </p:cNvCxnSpPr>
            <p:nvPr/>
          </p:nvCxnSpPr>
          <p:spPr>
            <a:xfrm rot="5400000" flipV="1">
              <a:off x="3067081" y="27732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2" idx="3"/>
              <a:endCxn id="20" idx="2"/>
            </p:cNvCxnSpPr>
            <p:nvPr/>
          </p:nvCxnSpPr>
          <p:spPr>
            <a:xfrm rot="5400000">
              <a:off x="2648297" y="297551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12" idx="3"/>
              <a:endCxn id="21" idx="2"/>
            </p:cNvCxnSpPr>
            <p:nvPr/>
          </p:nvCxnSpPr>
          <p:spPr>
            <a:xfrm rot="5400000">
              <a:off x="2040107" y="2355691"/>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19" idx="2"/>
            </p:cNvCxnSpPr>
            <p:nvPr/>
          </p:nvCxnSpPr>
          <p:spPr>
            <a:xfrm rot="5400000" flipV="1">
              <a:off x="2387237" y="209340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20" idx="2"/>
            </p:cNvCxnSpPr>
            <p:nvPr/>
          </p:nvCxnSpPr>
          <p:spPr>
            <a:xfrm rot="5400000" flipV="1">
              <a:off x="1983624" y="2470708"/>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21" idx="2"/>
            </p:cNvCxnSpPr>
            <p:nvPr/>
          </p:nvCxnSpPr>
          <p:spPr>
            <a:xfrm rot="5400000">
              <a:off x="1375435" y="3065492"/>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rot="5400000">
              <a:off x="2406327" y="4741168"/>
              <a:ext cx="753037" cy="2013721"/>
              <a:chOff x="5357094" y="2515814"/>
              <a:chExt cx="753037" cy="2013721"/>
            </a:xfrm>
          </p:grpSpPr>
          <p:cxnSp>
            <p:nvCxnSpPr>
              <p:cNvPr id="63" name="直線單箭頭接點 62"/>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6" name="文字方塊 75"/>
          <p:cNvSpPr txBox="1"/>
          <p:nvPr/>
        </p:nvSpPr>
        <p:spPr>
          <a:xfrm rot="10800000">
            <a:off x="2295239" y="6331541"/>
            <a:ext cx="76925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92" name="直線單箭頭接點 91"/>
          <p:cNvCxnSpPr/>
          <p:nvPr/>
        </p:nvCxnSpPr>
        <p:spPr>
          <a:xfrm>
            <a:off x="2315471" y="5741622"/>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441152" y="5774589"/>
            <a:ext cx="0" cy="452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flipH="1">
            <a:off x="1354039" y="5465914"/>
            <a:ext cx="2367824" cy="4380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white"/>
                </a:solidFill>
                <a:effectLst/>
                <a:uLnTx/>
                <a:uFillTx/>
                <a:latin typeface="Calibri" panose="020F0502020204030204"/>
                <a:cs typeface="+mn-cs"/>
              </a:rPr>
              <a:t>Softmax</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96" name="文字方塊 95"/>
          <p:cNvSpPr txBox="1"/>
          <p:nvPr/>
        </p:nvSpPr>
        <p:spPr>
          <a:xfrm>
            <a:off x="656557" y="3146247"/>
            <a:ext cx="72121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500</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7" name="文字方塊 96"/>
          <p:cNvSpPr txBox="1"/>
          <p:nvPr/>
        </p:nvSpPr>
        <p:spPr>
          <a:xfrm>
            <a:off x="656558" y="4349131"/>
            <a:ext cx="72121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500</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98" name="圖片 97"/>
          <p:cNvPicPr>
            <a:picLocks noChangeAspect="1"/>
          </p:cNvPicPr>
          <p:nvPr/>
        </p:nvPicPr>
        <p:blipFill>
          <a:blip r:embed="rId4"/>
          <a:stretch>
            <a:fillRect/>
          </a:stretch>
        </p:blipFill>
        <p:spPr>
          <a:xfrm>
            <a:off x="4656959" y="2219223"/>
            <a:ext cx="2647950" cy="285750"/>
          </a:xfrm>
          <a:prstGeom prst="rect">
            <a:avLst/>
          </a:prstGeom>
        </p:spPr>
      </p:pic>
      <p:pic>
        <p:nvPicPr>
          <p:cNvPr id="100" name="圖片 99"/>
          <p:cNvPicPr>
            <a:picLocks noChangeAspect="1"/>
          </p:cNvPicPr>
          <p:nvPr/>
        </p:nvPicPr>
        <p:blipFill>
          <a:blip r:embed="rId5"/>
          <a:stretch>
            <a:fillRect/>
          </a:stretch>
        </p:blipFill>
        <p:spPr>
          <a:xfrm>
            <a:off x="3849880" y="4420721"/>
            <a:ext cx="4562475" cy="542925"/>
          </a:xfrm>
          <a:prstGeom prst="rect">
            <a:avLst/>
          </a:prstGeom>
        </p:spPr>
      </p:pic>
      <p:pic>
        <p:nvPicPr>
          <p:cNvPr id="102" name="圖片 101"/>
          <p:cNvPicPr>
            <a:picLocks noChangeAspect="1"/>
          </p:cNvPicPr>
          <p:nvPr/>
        </p:nvPicPr>
        <p:blipFill>
          <a:blip r:embed="rId6"/>
          <a:stretch>
            <a:fillRect/>
          </a:stretch>
        </p:blipFill>
        <p:spPr>
          <a:xfrm>
            <a:off x="3849880" y="5504333"/>
            <a:ext cx="4391025" cy="542925"/>
          </a:xfrm>
          <a:prstGeom prst="rect">
            <a:avLst/>
          </a:prstGeom>
        </p:spPr>
      </p:pic>
      <p:sp>
        <p:nvSpPr>
          <p:cNvPr id="104" name="矩形 103"/>
          <p:cNvSpPr/>
          <p:nvPr/>
        </p:nvSpPr>
        <p:spPr>
          <a:xfrm>
            <a:off x="1322052" y="1918221"/>
            <a:ext cx="2420492" cy="1710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5" name="矩形 104"/>
          <p:cNvSpPr/>
          <p:nvPr/>
        </p:nvSpPr>
        <p:spPr>
          <a:xfrm>
            <a:off x="1319581" y="3628086"/>
            <a:ext cx="2420492" cy="1226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6" name="矩形 105"/>
          <p:cNvSpPr/>
          <p:nvPr/>
        </p:nvSpPr>
        <p:spPr>
          <a:xfrm>
            <a:off x="1317110" y="4836807"/>
            <a:ext cx="2420492" cy="1210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107" name="圖片 106"/>
          <p:cNvPicPr>
            <a:picLocks noChangeAspect="1"/>
          </p:cNvPicPr>
          <p:nvPr/>
        </p:nvPicPr>
        <p:blipFill>
          <a:blip r:embed="rId7"/>
          <a:stretch>
            <a:fillRect/>
          </a:stretch>
        </p:blipFill>
        <p:spPr>
          <a:xfrm>
            <a:off x="3853591" y="2926833"/>
            <a:ext cx="4524375" cy="742950"/>
          </a:xfrm>
          <a:prstGeom prst="rect">
            <a:avLst/>
          </a:prstGeom>
        </p:spPr>
      </p:pic>
      <p:sp>
        <p:nvSpPr>
          <p:cNvPr id="147" name="文字方塊 146"/>
          <p:cNvSpPr txBox="1"/>
          <p:nvPr/>
        </p:nvSpPr>
        <p:spPr>
          <a:xfrm>
            <a:off x="290009" y="1966890"/>
            <a:ext cx="103404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28x28</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6" name="直線接點 5"/>
          <p:cNvCxnSpPr/>
          <p:nvPr/>
        </p:nvCxnSpPr>
        <p:spPr>
          <a:xfrm>
            <a:off x="5208104" y="3163128"/>
            <a:ext cx="68911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114884" y="3163128"/>
            <a:ext cx="1078396"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6114884" y="3376488"/>
            <a:ext cx="119002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6709896" y="3607912"/>
            <a:ext cx="971064"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a:off x="6039336" y="4680332"/>
            <a:ext cx="126557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026169" y="3578991"/>
            <a:ext cx="3917364"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err="1">
                <a:ln>
                  <a:noFill/>
                </a:ln>
                <a:solidFill>
                  <a:srgbClr val="404040"/>
                </a:solidFill>
                <a:effectLst/>
                <a:uLnTx/>
                <a:uFillTx/>
                <a:latin typeface="Times New Roman" panose="02020603050405020304" pitchFamily="18" charset="0"/>
                <a:cs typeface="Times New Roman" panose="02020603050405020304" pitchFamily="18" charset="0"/>
              </a:rPr>
              <a:t>softplus</a:t>
            </a:r>
            <a:r>
              <a:rPr kumimoji="0" lang="en-US" altLang="zh-TW" sz="2400" b="0" i="0" u="none" strike="noStrike" kern="0" cap="none" spc="0" normalizeH="0" baseline="0" noProof="0" dirty="0">
                <a:ln>
                  <a:noFill/>
                </a:ln>
                <a:solidFill>
                  <a:srgbClr val="404040"/>
                </a:solidFill>
                <a:effectLst/>
                <a:uLnTx/>
                <a:uFillTx/>
                <a:latin typeface="Times New Roman" panose="02020603050405020304" pitchFamily="18" charset="0"/>
                <a:cs typeface="Times New Roman" panose="02020603050405020304" pitchFamily="18" charset="0"/>
              </a:rPr>
              <a:t>, </a:t>
            </a:r>
            <a:r>
              <a:rPr kumimoji="0" lang="en-US" altLang="zh-TW" sz="2400" b="0" i="0" u="none" strike="noStrike" kern="0" cap="none" spc="0" normalizeH="0" baseline="0" noProof="0" dirty="0" err="1">
                <a:ln>
                  <a:noFill/>
                </a:ln>
                <a:solidFill>
                  <a:srgbClr val="404040"/>
                </a:solidFill>
                <a:effectLst/>
                <a:uLnTx/>
                <a:uFillTx/>
                <a:latin typeface="Times New Roman" panose="02020603050405020304" pitchFamily="18" charset="0"/>
                <a:cs typeface="Times New Roman" panose="02020603050405020304" pitchFamily="18" charset="0"/>
              </a:rPr>
              <a:t>softsign</a:t>
            </a:r>
            <a:r>
              <a:rPr kumimoji="0" lang="en-US" altLang="zh-TW" sz="2400" b="0" i="0" u="none" strike="noStrike" kern="0" cap="none" spc="0" normalizeH="0" baseline="0" noProof="0" dirty="0">
                <a:ln>
                  <a:noFill/>
                </a:ln>
                <a:solidFill>
                  <a:srgbClr val="404040"/>
                </a:solidFill>
                <a:effectLst/>
                <a:uLnTx/>
                <a:uFillTx/>
                <a:latin typeface="Times New Roman" panose="02020603050405020304" pitchFamily="18" charset="0"/>
                <a:cs typeface="Times New Roman" panose="02020603050405020304" pitchFamily="18" charset="0"/>
              </a:rPr>
              <a:t>, </a:t>
            </a:r>
            <a:r>
              <a:rPr kumimoji="0" lang="en-US" altLang="zh-TW" sz="2400" b="0" i="0" u="none" strike="noStrike" kern="0" cap="none" spc="0" normalizeH="0" baseline="0" noProof="0" dirty="0" err="1">
                <a:ln>
                  <a:noFill/>
                </a:ln>
                <a:solidFill>
                  <a:srgbClr val="404040"/>
                </a:solidFill>
                <a:effectLst/>
                <a:uLnTx/>
                <a:uFillTx/>
                <a:latin typeface="Times New Roman" panose="02020603050405020304" pitchFamily="18" charset="0"/>
                <a:cs typeface="Times New Roman" panose="02020603050405020304" pitchFamily="18" charset="0"/>
              </a:rPr>
              <a:t>relu</a:t>
            </a:r>
            <a:r>
              <a:rPr kumimoji="0" lang="en-US" altLang="zh-TW" sz="2400" b="0" i="0" u="none" strike="noStrike" kern="0" cap="none" spc="0" normalizeH="0" baseline="0" noProof="0" dirty="0">
                <a:ln>
                  <a:noFill/>
                </a:ln>
                <a:solidFill>
                  <a:srgbClr val="404040"/>
                </a:solidFill>
                <a:effectLst/>
                <a:uLnTx/>
                <a:uFillTx/>
                <a:latin typeface="Times New Roman" panose="02020603050405020304" pitchFamily="18" charset="0"/>
                <a:cs typeface="Times New Roman" panose="02020603050405020304" pitchFamily="18" charset="0"/>
              </a:rPr>
              <a:t>, </a:t>
            </a:r>
            <a:r>
              <a:rPr kumimoji="0" lang="en-US" altLang="zh-TW" sz="2400" b="0" i="0" u="none" strike="noStrike" kern="0" cap="none" spc="0" normalizeH="0" baseline="0" noProof="0" dirty="0" err="1">
                <a:ln>
                  <a:noFill/>
                </a:ln>
                <a:solidFill>
                  <a:srgbClr val="404040"/>
                </a:solidFill>
                <a:effectLst/>
                <a:uLnTx/>
                <a:uFillTx/>
                <a:latin typeface="Times New Roman" panose="02020603050405020304" pitchFamily="18" charset="0"/>
                <a:cs typeface="Times New Roman" panose="02020603050405020304" pitchFamily="18" charset="0"/>
              </a:rPr>
              <a:t>tanh</a:t>
            </a:r>
            <a:r>
              <a:rPr kumimoji="0" lang="en-US" altLang="zh-TW" sz="2400" b="0" i="0" u="none" strike="noStrike" kern="0" cap="none" spc="0" normalizeH="0" baseline="0" noProof="0" dirty="0">
                <a:ln>
                  <a:noFill/>
                </a:ln>
                <a:solidFill>
                  <a:srgbClr val="404040"/>
                </a:solidFill>
                <a:effectLst/>
                <a:uLnTx/>
                <a:uFillTx/>
                <a:latin typeface="Times New Roman" panose="02020603050405020304" pitchFamily="18" charset="0"/>
                <a:cs typeface="Times New Roman" panose="02020603050405020304" pitchFamily="18" charset="0"/>
              </a:rPr>
              <a:t>, linear</a:t>
            </a:r>
            <a:endParaRPr kumimoji="0" lang="zh-TW" altLang="zh-TW" sz="2400" b="0" i="0" u="none" strike="noStrike" kern="1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82" name="直線接點 81"/>
          <p:cNvCxnSpPr/>
          <p:nvPr/>
        </p:nvCxnSpPr>
        <p:spPr>
          <a:xfrm>
            <a:off x="6556199" y="5976945"/>
            <a:ext cx="1265573"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17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5169420" y="1864286"/>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5189870" y="4028284"/>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53293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259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6791447" y="2421240"/>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8" name="表格 7"/>
          <p:cNvGraphicFramePr>
            <a:graphicFrameLocks noGrp="1"/>
          </p:cNvGraphicFramePr>
          <p:nvPr/>
        </p:nvGraphicFramePr>
        <p:xfrm>
          <a:off x="5259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8"/>
          <p:cNvSpPr txBox="1"/>
          <p:nvPr/>
        </p:nvSpPr>
        <p:spPr>
          <a:xfrm>
            <a:off x="6791447" y="4032874"/>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10" name="文字方塊 9"/>
          <p:cNvSpPr txBox="1"/>
          <p:nvPr/>
        </p:nvSpPr>
        <p:spPr>
          <a:xfrm rot="5400000">
            <a:off x="5830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5213996" y="1005108"/>
            <a:ext cx="3555354" cy="830997"/>
          </a:xfrm>
          <a:prstGeom prst="rect">
            <a:avLst/>
          </a:prstGeom>
          <a:noFill/>
        </p:spPr>
        <p:txBody>
          <a:bodyPr wrap="square" rtlCol="0">
            <a:spAutoFit/>
          </a:bodyPr>
          <a:lstStyle/>
          <a:p>
            <a:r>
              <a:rPr lang="en-US" altLang="zh-TW" sz="2400" b="1" dirty="0">
                <a:solidFill>
                  <a:srgbClr val="FF0000"/>
                </a:solidFill>
              </a:rPr>
              <a:t>Those are the network parameters to be learned.</a:t>
            </a:r>
            <a:endParaRPr lang="zh-TW" altLang="en-US" sz="2400" b="1" dirty="0">
              <a:solidFill>
                <a:srgbClr val="FF0000"/>
              </a:solidFill>
            </a:endParaRPr>
          </a:p>
        </p:txBody>
      </p:sp>
      <p:sp>
        <p:nvSpPr>
          <p:cNvPr id="3" name="文字方塊 2"/>
          <p:cNvSpPr txBox="1"/>
          <p:nvPr/>
        </p:nvSpPr>
        <p:spPr>
          <a:xfrm>
            <a:off x="7002037" y="2879557"/>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2" name="文字方塊 11"/>
          <p:cNvSpPr txBox="1"/>
          <p:nvPr/>
        </p:nvSpPr>
        <p:spPr>
          <a:xfrm>
            <a:off x="7002037" y="4449636"/>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3" name="文字方塊 12"/>
          <p:cNvSpPr txBox="1"/>
          <p:nvPr/>
        </p:nvSpPr>
        <p:spPr>
          <a:xfrm>
            <a:off x="5213996" y="5850635"/>
            <a:ext cx="3555354" cy="830997"/>
          </a:xfrm>
          <a:prstGeom prst="rect">
            <a:avLst/>
          </a:prstGeom>
          <a:noFill/>
        </p:spPr>
        <p:txBody>
          <a:bodyPr wrap="square" rtlCol="0">
            <a:spAutoFit/>
          </a:bodyPr>
          <a:lstStyle/>
          <a:p>
            <a:r>
              <a:rPr lang="en-US" altLang="zh-TW" sz="2400" dirty="0"/>
              <a:t>Each filter detects a small pattern (3 x 3). </a:t>
            </a:r>
            <a:endParaRPr lang="zh-TW" altLang="en-US" sz="2400" dirty="0"/>
          </a:p>
        </p:txBody>
      </p:sp>
      <p:sp>
        <p:nvSpPr>
          <p:cNvPr id="14" name="矩形 13"/>
          <p:cNvSpPr/>
          <p:nvPr/>
        </p:nvSpPr>
        <p:spPr>
          <a:xfrm>
            <a:off x="3678266" y="6013393"/>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Tree>
    <p:extLst>
      <p:ext uri="{BB962C8B-B14F-4D97-AF65-F5344CB8AC3E}">
        <p14:creationId xmlns:p14="http://schemas.microsoft.com/office/powerpoint/2010/main" val="35896804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3" grpId="0"/>
      <p:bldP spid="12" grpId="0"/>
      <p:bldP spid="13" grpId="0"/>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Tree>
    <p:extLst>
      <p:ext uri="{BB962C8B-B14F-4D97-AF65-F5344CB8AC3E}">
        <p14:creationId xmlns:p14="http://schemas.microsoft.com/office/powerpoint/2010/main" val="20096968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1963015"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447576" cy="461665"/>
          </a:xfrm>
          <a:prstGeom prst="rect">
            <a:avLst/>
          </a:prstGeom>
        </p:spPr>
        <p:txBody>
          <a:bodyPr wrap="none">
            <a:spAutoFit/>
          </a:bodyPr>
          <a:lstStyle/>
          <a:p>
            <a:r>
              <a:rPr lang="en-US" altLang="zh-TW" sz="2400" dirty="0"/>
              <a:t>If s</a:t>
            </a:r>
            <a:r>
              <a:rPr lang="zh-TW" altLang="en-US" sz="2400" dirty="0"/>
              <a:t>tride</a:t>
            </a:r>
            <a:r>
              <a:rPr lang="en-US" altLang="zh-TW" sz="2400" dirty="0"/>
              <a:t>=2</a:t>
            </a:r>
            <a:endParaRPr lang="zh-TW" altLang="en-US" sz="2400" dirty="0"/>
          </a:p>
        </p:txBody>
      </p:sp>
      <p:sp>
        <p:nvSpPr>
          <p:cNvPr id="14" name="矩形 13"/>
          <p:cNvSpPr/>
          <p:nvPr/>
        </p:nvSpPr>
        <p:spPr>
          <a:xfrm>
            <a:off x="5202911" y="4481651"/>
            <a:ext cx="2972289" cy="461665"/>
          </a:xfrm>
          <a:prstGeom prst="rect">
            <a:avLst/>
          </a:prstGeom>
        </p:spPr>
        <p:txBody>
          <a:bodyPr wrap="none">
            <a:spAutoFit/>
          </a:bodyPr>
          <a:lstStyle/>
          <a:p>
            <a:r>
              <a:rPr lang="en-US" altLang="zh-TW" sz="2400" dirty="0"/>
              <a:t>We set s</a:t>
            </a:r>
            <a:r>
              <a:rPr lang="zh-TW" altLang="en-US" sz="2400" dirty="0"/>
              <a:t>tride</a:t>
            </a:r>
            <a:r>
              <a:rPr lang="en-US" altLang="zh-TW" sz="2400" dirty="0"/>
              <a:t>=1 below</a:t>
            </a:r>
            <a:endParaRPr lang="zh-TW" altLang="en-US" sz="2400" dirty="0"/>
          </a:p>
        </p:txBody>
      </p:sp>
    </p:spTree>
    <p:extLst>
      <p:ext uri="{BB962C8B-B14F-4D97-AF65-F5344CB8AC3E}">
        <p14:creationId xmlns:p14="http://schemas.microsoft.com/office/powerpoint/2010/main" val="1998281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4732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1930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432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85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32" name="矩形 31"/>
          <p:cNvSpPr/>
          <p:nvPr/>
        </p:nvSpPr>
        <p:spPr>
          <a:xfrm>
            <a:off x="2432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563890" y="47840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6120535" y="93672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6645024" y="1405708"/>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5563890" y="47840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713060" y="2785871"/>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4732036" y="5262585"/>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599875" y="6046055"/>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cxnSp>
        <p:nvCxnSpPr>
          <p:cNvPr id="41" name="直線接點 40"/>
          <p:cNvCxnSpPr/>
          <p:nvPr/>
        </p:nvCxnSpPr>
        <p:spPr>
          <a:xfrm>
            <a:off x="929397"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880630"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278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4722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5687103" y="3651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7309257" y="820093"/>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37" name="矩形 36"/>
          <p:cNvSpPr/>
          <p:nvPr/>
        </p:nvSpPr>
        <p:spPr>
          <a:xfrm>
            <a:off x="985111"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488818"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930824" y="2400838"/>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2406593"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85111" y="2810239"/>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905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5747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6589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7431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4905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5747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6589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7431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4905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5747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6589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7431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4905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5747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6589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7431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4572000" y="1789385"/>
            <a:ext cx="3793288" cy="954107"/>
          </a:xfrm>
          <a:prstGeom prst="rect">
            <a:avLst/>
          </a:prstGeom>
          <a:noFill/>
        </p:spPr>
        <p:txBody>
          <a:bodyPr wrap="square" rtlCol="0">
            <a:spAutoFit/>
          </a:bodyPr>
          <a:lstStyle/>
          <a:p>
            <a:r>
              <a:rPr lang="en-US" altLang="zh-TW" sz="2800" dirty="0">
                <a:solidFill>
                  <a:srgbClr val="0000FF"/>
                </a:solidFill>
              </a:rPr>
              <a:t>Do the same process for every filter</a:t>
            </a:r>
            <a:endParaRPr lang="zh-TW" altLang="en-US" sz="2800" dirty="0">
              <a:solidFill>
                <a:srgbClr val="0000FF"/>
              </a:solidFill>
            </a:endParaRPr>
          </a:p>
        </p:txBody>
      </p:sp>
      <p:sp>
        <p:nvSpPr>
          <p:cNvPr id="58" name="矩形 57"/>
          <p:cNvSpPr/>
          <p:nvPr/>
        </p:nvSpPr>
        <p:spPr>
          <a:xfrm>
            <a:off x="2415409" y="3783331"/>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60" name="文字方塊 59"/>
          <p:cNvSpPr txBox="1"/>
          <p:nvPr/>
        </p:nvSpPr>
        <p:spPr>
          <a:xfrm>
            <a:off x="5415744" y="6174168"/>
            <a:ext cx="2347025" cy="461665"/>
          </a:xfrm>
          <a:prstGeom prst="rect">
            <a:avLst/>
          </a:prstGeom>
          <a:noFill/>
        </p:spPr>
        <p:txBody>
          <a:bodyPr wrap="square" rtlCol="0">
            <a:spAutoFit/>
          </a:bodyPr>
          <a:lstStyle/>
          <a:p>
            <a:pPr algn="ctr"/>
            <a:r>
              <a:rPr lang="en-US" altLang="zh-TW" sz="2400" dirty="0">
                <a:solidFill>
                  <a:srgbClr val="FF0000"/>
                </a:solidFill>
              </a:rPr>
              <a:t>4 x 4 image</a:t>
            </a:r>
            <a:endParaRPr lang="zh-TW" altLang="en-US" sz="2400" dirty="0">
              <a:solidFill>
                <a:srgbClr val="FF0000"/>
              </a:solidFill>
            </a:endParaRPr>
          </a:p>
        </p:txBody>
      </p:sp>
      <p:sp>
        <p:nvSpPr>
          <p:cNvPr id="6" name="矩形 5"/>
          <p:cNvSpPr/>
          <p:nvPr/>
        </p:nvSpPr>
        <p:spPr>
          <a:xfrm>
            <a:off x="5315799" y="4052684"/>
            <a:ext cx="2320707"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Feature</a:t>
            </a:r>
          </a:p>
          <a:p>
            <a:pPr algn="ctr"/>
            <a:r>
              <a:rPr lang="en-US" altLang="zh-TW" sz="2800" dirty="0"/>
              <a:t>Map</a:t>
            </a:r>
            <a:endParaRPr lang="zh-TW" altLang="en-US" sz="2800" dirty="0"/>
          </a:p>
        </p:txBody>
      </p:sp>
    </p:spTree>
    <p:extLst>
      <p:ext uri="{BB962C8B-B14F-4D97-AF65-F5344CB8AC3E}">
        <p14:creationId xmlns:p14="http://schemas.microsoft.com/office/powerpoint/2010/main" val="1774539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Colorful image</a:t>
            </a:r>
            <a:endParaRPr lang="zh-TW" altLang="en-US" dirty="0"/>
          </a:p>
        </p:txBody>
      </p:sp>
      <p:sp>
        <p:nvSpPr>
          <p:cNvPr id="3" name="內容版面配置區 2"/>
          <p:cNvSpPr>
            <a:spLocks noGrp="1"/>
          </p:cNvSpPr>
          <p:nvPr>
            <p:ph idx="1"/>
          </p:nvPr>
        </p:nvSpPr>
        <p:spPr/>
        <p:txBody>
          <a:bodyPr/>
          <a:lstStyle/>
          <a:p>
            <a:endParaRPr lang="zh-TW" altLang="en-US" dirty="0"/>
          </a:p>
        </p:txBody>
      </p:sp>
      <p:graphicFrame>
        <p:nvGraphicFramePr>
          <p:cNvPr id="6" name="內容版面配置區 3"/>
          <p:cNvGraphicFramePr>
            <a:graphicFrameLocks/>
          </p:cNvGraphicFramePr>
          <p:nvPr/>
        </p:nvGraphicFramePr>
        <p:xfrm>
          <a:off x="4953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5117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5324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2967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p:nvPr/>
        </p:nvSpPr>
        <p:spPr>
          <a:xfrm>
            <a:off x="4676035" y="2341867"/>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11" name="表格 10"/>
          <p:cNvGraphicFramePr>
            <a:graphicFrameLocks noGrp="1"/>
          </p:cNvGraphicFramePr>
          <p:nvPr/>
        </p:nvGraphicFramePr>
        <p:xfrm>
          <a:off x="5971758" y="157268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p:nvPr/>
        </p:nvSpPr>
        <p:spPr>
          <a:xfrm>
            <a:off x="7680922" y="2301169"/>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graphicFrame>
        <p:nvGraphicFramePr>
          <p:cNvPr id="13" name="表格 12"/>
          <p:cNvGraphicFramePr>
            <a:graphicFrameLocks noGrp="1"/>
          </p:cNvGraphicFramePr>
          <p:nvPr/>
        </p:nvGraphicFramePr>
        <p:xfrm>
          <a:off x="3119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3272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nvGraphicFramePr>
        <p:xfrm>
          <a:off x="6124690" y="17087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nvGraphicFramePr>
        <p:xfrm>
          <a:off x="6277090" y="18611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 name="向右箭號 4"/>
          <p:cNvSpPr/>
          <p:nvPr/>
        </p:nvSpPr>
        <p:spPr>
          <a:xfrm>
            <a:off x="4295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353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en-US" altLang="zh-TW" sz="2400" dirty="0"/>
                <a:t>Colorful image</a:t>
              </a:r>
              <a:endParaRPr lang="zh-TW" altLang="en-US" sz="2400" dirty="0"/>
            </a:p>
          </p:txBody>
        </p:sp>
      </p:grpSp>
    </p:spTree>
    <p:extLst>
      <p:ext uri="{BB962C8B-B14F-4D97-AF65-F5344CB8AC3E}">
        <p14:creationId xmlns:p14="http://schemas.microsoft.com/office/powerpoint/2010/main" val="16086672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450294" y="1289137"/>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5" name="文字方塊 4"/>
          <p:cNvSpPr txBox="1"/>
          <p:nvPr/>
        </p:nvSpPr>
        <p:spPr>
          <a:xfrm>
            <a:off x="1729795" y="3012625"/>
            <a:ext cx="1246644" cy="461665"/>
          </a:xfrm>
          <a:prstGeom prst="rect">
            <a:avLst/>
          </a:prstGeom>
          <a:noFill/>
        </p:spPr>
        <p:txBody>
          <a:bodyPr wrap="square" rtlCol="0">
            <a:spAutoFit/>
          </a:bodyPr>
          <a:lstStyle/>
          <a:p>
            <a:pPr algn="ctr"/>
            <a:r>
              <a:rPr lang="en-US" altLang="zh-TW" sz="2400" dirty="0"/>
              <a:t>image</a:t>
            </a:r>
            <a:endParaRPr lang="zh-TW" altLang="en-US" sz="2400" dirty="0"/>
          </a:p>
        </p:txBody>
      </p:sp>
      <p:pic>
        <p:nvPicPr>
          <p:cNvPr id="6" name="圖片 5"/>
          <p:cNvPicPr>
            <a:picLocks noChangeAspect="1"/>
          </p:cNvPicPr>
          <p:nvPr/>
        </p:nvPicPr>
        <p:blipFill>
          <a:blip r:embed="rId3"/>
          <a:stretch>
            <a:fillRect/>
          </a:stretch>
        </p:blipFill>
        <p:spPr>
          <a:xfrm>
            <a:off x="5732849" y="1312729"/>
            <a:ext cx="1915672" cy="1873101"/>
          </a:xfrm>
          <a:prstGeom prst="rect">
            <a:avLst/>
          </a:prstGeom>
        </p:spPr>
      </p:pic>
      <p:sp>
        <p:nvSpPr>
          <p:cNvPr id="7" name="向右箭號 62"/>
          <p:cNvSpPr/>
          <p:nvPr/>
        </p:nvSpPr>
        <p:spPr>
          <a:xfrm>
            <a:off x="3674008" y="2150881"/>
            <a:ext cx="1880625" cy="66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729707" y="2629555"/>
            <a:ext cx="1704377" cy="461665"/>
          </a:xfrm>
          <a:prstGeom prst="rect">
            <a:avLst/>
          </a:prstGeom>
          <a:noFill/>
        </p:spPr>
        <p:txBody>
          <a:bodyPr wrap="square" rtlCol="0">
            <a:spAutoFit/>
          </a:bodyPr>
          <a:lstStyle/>
          <a:p>
            <a:r>
              <a:rPr lang="en-US" altLang="zh-TW" sz="2400" dirty="0"/>
              <a:t>convolution</a:t>
            </a:r>
            <a:endParaRPr lang="zh-TW" altLang="en-US" sz="2400" dirty="0"/>
          </a:p>
        </p:txBody>
      </p:sp>
      <p:graphicFrame>
        <p:nvGraphicFramePr>
          <p:cNvPr id="9" name="表格 8"/>
          <p:cNvGraphicFramePr>
            <a:graphicFrameLocks noGrp="1"/>
          </p:cNvGraphicFramePr>
          <p:nvPr/>
        </p:nvGraphicFramePr>
        <p:xfrm>
          <a:off x="4586226" y="1267812"/>
          <a:ext cx="964038" cy="815136"/>
        </p:xfrm>
        <a:graphic>
          <a:graphicData uri="http://schemas.openxmlformats.org/drawingml/2006/table">
            <a:tbl>
              <a:tblPr firstRow="1" bandRow="1">
                <a:tableStyleId>{5940675A-B579-460E-94D1-54222C63F5DA}</a:tableStyleId>
              </a:tblPr>
              <a:tblGrid>
                <a:gridCol w="321346">
                  <a:extLst>
                    <a:ext uri="{9D8B030D-6E8A-4147-A177-3AD203B41FA5}">
                      <a16:colId xmlns:a16="http://schemas.microsoft.com/office/drawing/2014/main" val="20000"/>
                    </a:ext>
                  </a:extLst>
                </a:gridCol>
                <a:gridCol w="321346">
                  <a:extLst>
                    <a:ext uri="{9D8B030D-6E8A-4147-A177-3AD203B41FA5}">
                      <a16:colId xmlns:a16="http://schemas.microsoft.com/office/drawing/2014/main" val="20001"/>
                    </a:ext>
                  </a:extLst>
                </a:gridCol>
                <a:gridCol w="321346">
                  <a:extLst>
                    <a:ext uri="{9D8B030D-6E8A-4147-A177-3AD203B41FA5}">
                      <a16:colId xmlns:a16="http://schemas.microsoft.com/office/drawing/2014/main" val="20002"/>
                    </a:ext>
                  </a:extLst>
                </a:gridCol>
              </a:tblGrid>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0"/>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1"/>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0" name="表格 9"/>
          <p:cNvGraphicFramePr>
            <a:graphicFrameLocks noGrp="1"/>
          </p:cNvGraphicFramePr>
          <p:nvPr/>
        </p:nvGraphicFramePr>
        <p:xfrm>
          <a:off x="3503901" y="1272565"/>
          <a:ext cx="947868" cy="802110"/>
        </p:xfrm>
        <a:graphic>
          <a:graphicData uri="http://schemas.openxmlformats.org/drawingml/2006/table">
            <a:tbl>
              <a:tblPr firstRow="1" bandRow="1">
                <a:tableStyleId>{5940675A-B579-460E-94D1-54222C63F5DA}</a:tableStyleId>
              </a:tblPr>
              <a:tblGrid>
                <a:gridCol w="315956">
                  <a:extLst>
                    <a:ext uri="{9D8B030D-6E8A-4147-A177-3AD203B41FA5}">
                      <a16:colId xmlns:a16="http://schemas.microsoft.com/office/drawing/2014/main" val="20000"/>
                    </a:ext>
                  </a:extLst>
                </a:gridCol>
                <a:gridCol w="315956">
                  <a:extLst>
                    <a:ext uri="{9D8B030D-6E8A-4147-A177-3AD203B41FA5}">
                      <a16:colId xmlns:a16="http://schemas.microsoft.com/office/drawing/2014/main" val="20001"/>
                    </a:ext>
                  </a:extLst>
                </a:gridCol>
                <a:gridCol w="315956">
                  <a:extLst>
                    <a:ext uri="{9D8B030D-6E8A-4147-A177-3AD203B41FA5}">
                      <a16:colId xmlns:a16="http://schemas.microsoft.com/office/drawing/2014/main" val="20002"/>
                    </a:ext>
                  </a:extLst>
                </a:gridCol>
              </a:tblGrid>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0"/>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1"/>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矩形 11"/>
          <p:cNvSpPr/>
          <p:nvPr/>
        </p:nvSpPr>
        <p:spPr>
          <a:xfrm>
            <a:off x="1040889" y="1045679"/>
            <a:ext cx="7090673" cy="2604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271968" y="389827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1" name="矩形 40"/>
          <p:cNvSpPr/>
          <p:nvPr/>
        </p:nvSpPr>
        <p:spPr>
          <a:xfrm>
            <a:off x="5340356" y="461597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2" name="矩形 41"/>
          <p:cNvSpPr/>
          <p:nvPr/>
        </p:nvSpPr>
        <p:spPr>
          <a:xfrm>
            <a:off x="5346174" y="40456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3" name="Object 12"/>
          <p:cNvGraphicFramePr>
            <a:graphicFrameLocks noChangeAspect="1"/>
          </p:cNvGraphicFramePr>
          <p:nvPr/>
        </p:nvGraphicFramePr>
        <p:xfrm>
          <a:off x="5358873" y="3950393"/>
          <a:ext cx="325438" cy="461962"/>
        </p:xfrm>
        <a:graphic>
          <a:graphicData uri="http://schemas.openxmlformats.org/presentationml/2006/ole">
            <mc:AlternateContent xmlns:mc="http://schemas.openxmlformats.org/markup-compatibility/2006">
              <mc:Choice xmlns:v="urn:schemas-microsoft-com:vml" Requires="v">
                <p:oleObj spid="_x0000_s2221" name="方程式" r:id="rId4" imgW="152280" imgH="215640" progId="Equation.3">
                  <p:embed/>
                </p:oleObj>
              </mc:Choice>
              <mc:Fallback>
                <p:oleObj name="方程式" r:id="rId4" imgW="152280" imgH="215640" progId="Equation.3">
                  <p:embed/>
                  <p:pic>
                    <p:nvPicPr>
                      <p:cNvPr id="43" name="Object 12"/>
                      <p:cNvPicPr>
                        <a:picLocks noChangeAspect="1" noChangeArrowheads="1"/>
                      </p:cNvPicPr>
                      <p:nvPr/>
                    </p:nvPicPr>
                    <p:blipFill>
                      <a:blip r:embed="rId5"/>
                      <a:srcRect/>
                      <a:stretch>
                        <a:fillRect/>
                      </a:stretch>
                    </p:blipFill>
                    <p:spPr bwMode="auto">
                      <a:xfrm>
                        <a:off x="5358873" y="395039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nvGraphicFramePr>
        <p:xfrm>
          <a:off x="5364169" y="4533122"/>
          <a:ext cx="352425" cy="461963"/>
        </p:xfrm>
        <a:graphic>
          <a:graphicData uri="http://schemas.openxmlformats.org/presentationml/2006/ole">
            <mc:AlternateContent xmlns:mc="http://schemas.openxmlformats.org/markup-compatibility/2006">
              <mc:Choice xmlns:v="urn:schemas-microsoft-com:vml" Requires="v">
                <p:oleObj spid="_x0000_s2222" name="方程式" r:id="rId6" imgW="164880" imgH="215640" progId="Equation.3">
                  <p:embed/>
                </p:oleObj>
              </mc:Choice>
              <mc:Fallback>
                <p:oleObj name="方程式" r:id="rId6" imgW="164880" imgH="215640" progId="Equation.3">
                  <p:embed/>
                  <p:pic>
                    <p:nvPicPr>
                      <p:cNvPr id="44" name="Object 12"/>
                      <p:cNvPicPr>
                        <a:picLocks noChangeAspect="1" noChangeArrowheads="1"/>
                      </p:cNvPicPr>
                      <p:nvPr/>
                    </p:nvPicPr>
                    <p:blipFill>
                      <a:blip r:embed="rId7"/>
                      <a:srcRect/>
                      <a:stretch>
                        <a:fillRect/>
                      </a:stretch>
                    </p:blipFill>
                    <p:spPr bwMode="auto">
                      <a:xfrm>
                        <a:off x="5364169" y="453312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矩形 44"/>
          <p:cNvSpPr/>
          <p:nvPr/>
        </p:nvSpPr>
        <p:spPr>
          <a:xfrm>
            <a:off x="6826131" y="387063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橢圓 45"/>
          <p:cNvSpPr/>
          <p:nvPr/>
        </p:nvSpPr>
        <p:spPr>
          <a:xfrm>
            <a:off x="6923241" y="388164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925583" y="466021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47"/>
          <p:cNvSpPr/>
          <p:nvPr/>
        </p:nvSpPr>
        <p:spPr>
          <a:xfrm>
            <a:off x="6913950" y="58882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文字方塊 48"/>
          <p:cNvSpPr txBox="1"/>
          <p:nvPr/>
        </p:nvSpPr>
        <p:spPr>
          <a:xfrm rot="5400000">
            <a:off x="6911203" y="531051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矩形 49"/>
          <p:cNvSpPr/>
          <p:nvPr/>
        </p:nvSpPr>
        <p:spPr>
          <a:xfrm>
            <a:off x="5349881" y="601372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5319713" y="5918269"/>
          <a:ext cx="461962" cy="488950"/>
        </p:xfrm>
        <a:graphic>
          <a:graphicData uri="http://schemas.openxmlformats.org/presentationml/2006/ole">
            <mc:AlternateContent xmlns:mc="http://schemas.openxmlformats.org/markup-compatibility/2006">
              <mc:Choice xmlns:v="urn:schemas-microsoft-com:vml" Requires="v">
                <p:oleObj spid="_x0000_s2223" name="方程式" r:id="rId8" imgW="215640" imgH="228600" progId="Equation.3">
                  <p:embed/>
                </p:oleObj>
              </mc:Choice>
              <mc:Fallback>
                <p:oleObj name="方程式" r:id="rId8" imgW="215640" imgH="228600" progId="Equation.3">
                  <p:embed/>
                  <p:pic>
                    <p:nvPicPr>
                      <p:cNvPr id="51" name="Object 12"/>
                      <p:cNvPicPr>
                        <a:picLocks noChangeAspect="1" noChangeArrowheads="1"/>
                      </p:cNvPicPr>
                      <p:nvPr/>
                    </p:nvPicPr>
                    <p:blipFill>
                      <a:blip r:embed="rId9"/>
                      <a:srcRect/>
                      <a:stretch>
                        <a:fillRect/>
                      </a:stretch>
                    </p:blipFill>
                    <p:spPr bwMode="auto">
                      <a:xfrm>
                        <a:off x="5319713" y="5918269"/>
                        <a:ext cx="4619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文字方塊 51"/>
          <p:cNvSpPr txBox="1"/>
          <p:nvPr/>
        </p:nvSpPr>
        <p:spPr>
          <a:xfrm rot="5400000">
            <a:off x="5240926" y="5259474"/>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3" name="直線單箭頭接點 52"/>
          <p:cNvCxnSpPr>
            <a:stCxn id="43" idx="3"/>
            <a:endCxn id="46" idx="2"/>
          </p:cNvCxnSpPr>
          <p:nvPr/>
        </p:nvCxnSpPr>
        <p:spPr>
          <a:xfrm flipV="1">
            <a:off x="5684311" y="4168719"/>
            <a:ext cx="1238930" cy="12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42" idx="3"/>
            <a:endCxn id="47" idx="2"/>
          </p:cNvCxnSpPr>
          <p:nvPr/>
        </p:nvCxnSpPr>
        <p:spPr>
          <a:xfrm>
            <a:off x="5689074" y="4217093"/>
            <a:ext cx="123650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42" idx="3"/>
            <a:endCxn id="48" idx="2"/>
          </p:cNvCxnSpPr>
          <p:nvPr/>
        </p:nvCxnSpPr>
        <p:spPr>
          <a:xfrm>
            <a:off x="5689074" y="4217093"/>
            <a:ext cx="122487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44" idx="3"/>
            <a:endCxn id="46" idx="2"/>
          </p:cNvCxnSpPr>
          <p:nvPr/>
        </p:nvCxnSpPr>
        <p:spPr>
          <a:xfrm flipV="1">
            <a:off x="5716594" y="4168719"/>
            <a:ext cx="120664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41" idx="3"/>
            <a:endCxn id="47" idx="2"/>
          </p:cNvCxnSpPr>
          <p:nvPr/>
        </p:nvCxnSpPr>
        <p:spPr>
          <a:xfrm>
            <a:off x="5683256" y="4787422"/>
            <a:ext cx="124232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41" idx="3"/>
            <a:endCxn id="48" idx="2"/>
          </p:cNvCxnSpPr>
          <p:nvPr/>
        </p:nvCxnSpPr>
        <p:spPr>
          <a:xfrm>
            <a:off x="5683256" y="4787422"/>
            <a:ext cx="123069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51" idx="3"/>
            <a:endCxn id="46" idx="2"/>
          </p:cNvCxnSpPr>
          <p:nvPr/>
        </p:nvCxnSpPr>
        <p:spPr>
          <a:xfrm flipV="1">
            <a:off x="5781675" y="4168719"/>
            <a:ext cx="1141566" cy="1994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1" idx="3"/>
            <a:endCxn id="47" idx="2"/>
          </p:cNvCxnSpPr>
          <p:nvPr/>
        </p:nvCxnSpPr>
        <p:spPr>
          <a:xfrm flipV="1">
            <a:off x="5781675" y="4947289"/>
            <a:ext cx="1143908" cy="1215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1" idx="3"/>
            <a:endCxn id="48" idx="2"/>
          </p:cNvCxnSpPr>
          <p:nvPr/>
        </p:nvCxnSpPr>
        <p:spPr>
          <a:xfrm>
            <a:off x="5781675" y="6162744"/>
            <a:ext cx="1132275" cy="12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內容版面配置區 3"/>
          <p:cNvGraphicFramePr>
            <a:graphicFrameLocks/>
          </p:cNvGraphicFramePr>
          <p:nvPr/>
        </p:nvGraphicFramePr>
        <p:xfrm>
          <a:off x="3331975" y="4274711"/>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69" name="矩形 68"/>
          <p:cNvSpPr/>
          <p:nvPr/>
        </p:nvSpPr>
        <p:spPr>
          <a:xfrm>
            <a:off x="318572" y="150071"/>
            <a:ext cx="5639621" cy="584775"/>
          </a:xfrm>
          <a:prstGeom prst="rect">
            <a:avLst/>
          </a:prstGeom>
        </p:spPr>
        <p:txBody>
          <a:bodyPr wrap="none">
            <a:spAutoFit/>
          </a:bodyPr>
          <a:lstStyle/>
          <a:p>
            <a:r>
              <a:rPr lang="en-US" altLang="zh-TW" sz="3200" b="1" i="1" u="sng" dirty="0"/>
              <a:t>Convolution </a:t>
            </a:r>
            <a:r>
              <a:rPr lang="en-US" altLang="zh-TW" sz="3200" b="1" i="1" u="sng" dirty="0" err="1"/>
              <a:t>v.s</a:t>
            </a:r>
            <a:r>
              <a:rPr lang="en-US" altLang="zh-TW" sz="3200" b="1" i="1" u="sng" dirty="0"/>
              <a:t>. Fully Connected</a:t>
            </a:r>
            <a:endParaRPr lang="zh-TW" altLang="en-US" sz="3200" b="1" i="1" u="sng" dirty="0"/>
          </a:p>
        </p:txBody>
      </p:sp>
      <p:sp>
        <p:nvSpPr>
          <p:cNvPr id="70" name="文字方塊 69"/>
          <p:cNvSpPr txBox="1"/>
          <p:nvPr/>
        </p:nvSpPr>
        <p:spPr>
          <a:xfrm>
            <a:off x="1476798" y="4688677"/>
            <a:ext cx="1935550" cy="954107"/>
          </a:xfrm>
          <a:prstGeom prst="rect">
            <a:avLst/>
          </a:prstGeom>
          <a:noFill/>
        </p:spPr>
        <p:txBody>
          <a:bodyPr wrap="square" rtlCol="0">
            <a:spAutoFit/>
          </a:bodyPr>
          <a:lstStyle/>
          <a:p>
            <a:r>
              <a:rPr lang="en-US" altLang="zh-TW" sz="2800" dirty="0"/>
              <a:t>Fully-connected</a:t>
            </a:r>
            <a:endParaRPr lang="zh-TW" altLang="en-US" sz="2800" dirty="0"/>
          </a:p>
        </p:txBody>
      </p:sp>
      <p:sp>
        <p:nvSpPr>
          <p:cNvPr id="72" name="矩形 71"/>
          <p:cNvSpPr/>
          <p:nvPr/>
        </p:nvSpPr>
        <p:spPr>
          <a:xfrm>
            <a:off x="6732391" y="3797230"/>
            <a:ext cx="916129" cy="2749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5666879" y="1232761"/>
            <a:ext cx="2085643" cy="2058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39797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1845797" y="23686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399969" y="1850005"/>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2"/>
          <a:stretch>
            <a:fillRect/>
          </a:stretch>
        </p:blipFill>
        <p:spPr>
          <a:xfrm>
            <a:off x="2746184" y="1197255"/>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2022123" y="837829"/>
            <a:ext cx="860562" cy="570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1839938" y="1571401"/>
            <a:ext cx="1042747" cy="965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5445337" y="49450"/>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5445337" y="511115"/>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5445337" y="960797"/>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5308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5461374" y="2239708"/>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5461374" y="2701373"/>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5461374" y="3151055"/>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5447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5301903" y="4438478"/>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5296320" y="4902670"/>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5296320" y="5380352"/>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5494533"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0" name="文字方塊 49"/>
          <p:cNvSpPr txBox="1"/>
          <p:nvPr/>
        </p:nvSpPr>
        <p:spPr>
          <a:xfrm>
            <a:off x="6495467" y="5303637"/>
            <a:ext cx="2371241"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Only connect to 9 input, not fully connected</a:t>
            </a:r>
            <a:endParaRPr lang="zh-TW" altLang="en-US" sz="2400" dirty="0"/>
          </a:p>
        </p:txBody>
      </p:sp>
      <p:sp>
        <p:nvSpPr>
          <p:cNvPr id="51" name="文字方塊 50"/>
          <p:cNvSpPr txBox="1"/>
          <p:nvPr/>
        </p:nvSpPr>
        <p:spPr>
          <a:xfrm>
            <a:off x="5455404" y="1408214"/>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5228900" y="3562359"/>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5291125" y="5789241"/>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619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Tree>
    <p:extLst>
      <p:ext uri="{BB962C8B-B14F-4D97-AF65-F5344CB8AC3E}">
        <p14:creationId xmlns:p14="http://schemas.microsoft.com/office/powerpoint/2010/main" val="35009662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graphicFrame>
        <p:nvGraphicFramePr>
          <p:cNvPr id="6" name="表格 5"/>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2022123" y="606997"/>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911332" y="1834394"/>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5445337" y="49450"/>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5445337" y="511115"/>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5445337" y="960797"/>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5308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5461374" y="2239708"/>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5461374" y="2701373"/>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5461374" y="3151055"/>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5447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5301903" y="4438478"/>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5296320" y="4902670"/>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5296320" y="5380352"/>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5494533"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1" name="文字方塊 50"/>
          <p:cNvSpPr txBox="1"/>
          <p:nvPr/>
        </p:nvSpPr>
        <p:spPr>
          <a:xfrm>
            <a:off x="5455404" y="1408214"/>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5228900" y="3562359"/>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5291125" y="5789241"/>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0" name="橢圓 109"/>
          <p:cNvSpPr/>
          <p:nvPr/>
        </p:nvSpPr>
        <p:spPr>
          <a:xfrm>
            <a:off x="7528673" y="29734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17"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6515549" y="5760325"/>
            <a:ext cx="2126717"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Shared weights</a:t>
            </a:r>
            <a:endParaRPr lang="zh-TW" altLang="en-US" sz="2400" dirty="0"/>
          </a:p>
        </p:txBody>
      </p:sp>
      <p:cxnSp>
        <p:nvCxnSpPr>
          <p:cNvPr id="72" name="直線單箭頭接點 71"/>
          <p:cNvCxnSpPr>
            <a:stCxn id="56" idx="3"/>
            <a:endCxn id="110" idx="2"/>
          </p:cNvCxnSpPr>
          <p:nvPr/>
        </p:nvCxnSpPr>
        <p:spPr>
          <a:xfrm>
            <a:off x="6157504" y="749270"/>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57" idx="3"/>
            <a:endCxn id="110" idx="2"/>
          </p:cNvCxnSpPr>
          <p:nvPr/>
        </p:nvCxnSpPr>
        <p:spPr>
          <a:xfrm>
            <a:off x="6157504" y="1191629"/>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8" idx="3"/>
            <a:endCxn id="110" idx="2"/>
          </p:cNvCxnSpPr>
          <p:nvPr/>
        </p:nvCxnSpPr>
        <p:spPr>
          <a:xfrm>
            <a:off x="6157504" y="1653425"/>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110" idx="2"/>
          </p:cNvCxnSpPr>
          <p:nvPr/>
        </p:nvCxnSpPr>
        <p:spPr>
          <a:xfrm>
            <a:off x="6186794" y="2980636"/>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110" idx="2"/>
          </p:cNvCxnSpPr>
          <p:nvPr/>
        </p:nvCxnSpPr>
        <p:spPr>
          <a:xfrm flipV="1">
            <a:off x="6173541" y="3333466"/>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110" idx="2"/>
          </p:cNvCxnSpPr>
          <p:nvPr/>
        </p:nvCxnSpPr>
        <p:spPr>
          <a:xfrm flipV="1">
            <a:off x="6173556" y="3333466"/>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64" idx="3"/>
          </p:cNvCxnSpPr>
          <p:nvPr/>
        </p:nvCxnSpPr>
        <p:spPr>
          <a:xfrm flipV="1">
            <a:off x="6157504" y="3361033"/>
            <a:ext cx="1336956" cy="17625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65" idx="3"/>
          </p:cNvCxnSpPr>
          <p:nvPr/>
        </p:nvCxnSpPr>
        <p:spPr>
          <a:xfrm flipV="1">
            <a:off x="6157504" y="3326993"/>
            <a:ext cx="1359292" cy="22389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66" idx="3"/>
          </p:cNvCxnSpPr>
          <p:nvPr/>
        </p:nvCxnSpPr>
        <p:spPr>
          <a:xfrm flipV="1">
            <a:off x="6157504" y="3389926"/>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pic>
        <p:nvPicPr>
          <p:cNvPr id="87" name="圖片 86"/>
          <p:cNvPicPr>
            <a:picLocks noChangeAspect="1"/>
          </p:cNvPicPr>
          <p:nvPr/>
        </p:nvPicPr>
        <p:blipFill>
          <a:blip r:embed="rId2"/>
          <a:stretch>
            <a:fillRect/>
          </a:stretch>
        </p:blipFill>
        <p:spPr>
          <a:xfrm>
            <a:off x="2714876" y="1215655"/>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2328458" y="1557594"/>
            <a:ext cx="945481" cy="93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022123" y="837829"/>
            <a:ext cx="1251816" cy="685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p:cNvSpPr txBox="1"/>
          <p:nvPr/>
        </p:nvSpPr>
        <p:spPr>
          <a:xfrm>
            <a:off x="619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
        <p:nvSpPr>
          <p:cNvPr id="93" name="文字方塊 92"/>
          <p:cNvSpPr txBox="1"/>
          <p:nvPr/>
        </p:nvSpPr>
        <p:spPr>
          <a:xfrm>
            <a:off x="629478" y="5937959"/>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Even less parameters!</a:t>
            </a:r>
            <a:endParaRPr lang="zh-TW" altLang="en-US" sz="2800" dirty="0"/>
          </a:p>
        </p:txBody>
      </p:sp>
    </p:spTree>
    <p:extLst>
      <p:ext uri="{BB962C8B-B14F-4D97-AF65-F5344CB8AC3E}">
        <p14:creationId xmlns:p14="http://schemas.microsoft.com/office/powerpoint/2010/main" val="34568530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67" grpId="0" animBg="1"/>
      <p:bldP spid="9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698252" y="3745088"/>
            <a:ext cx="7485244" cy="2358371"/>
          </a:xfrm>
          <a:prstGeom prst="rect">
            <a:avLst/>
          </a:prstGeom>
        </p:spPr>
      </p:pic>
      <p:pic>
        <p:nvPicPr>
          <p:cNvPr id="4" name="图片 3"/>
          <p:cNvPicPr>
            <a:picLocks noChangeAspect="1"/>
          </p:cNvPicPr>
          <p:nvPr/>
        </p:nvPicPr>
        <p:blipFill>
          <a:blip r:embed="rId3"/>
          <a:stretch>
            <a:fillRect/>
          </a:stretch>
        </p:blipFill>
        <p:spPr>
          <a:xfrm>
            <a:off x="628650" y="307362"/>
            <a:ext cx="7414737" cy="2996771"/>
          </a:xfrm>
          <a:prstGeom prst="rect">
            <a:avLst/>
          </a:prstGeom>
        </p:spPr>
      </p:pic>
    </p:spTree>
    <p:extLst>
      <p:ext uri="{BB962C8B-B14F-4D97-AF65-F5344CB8AC3E}">
        <p14:creationId xmlns:p14="http://schemas.microsoft.com/office/powerpoint/2010/main" val="1105098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5169420" y="29772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5169420" y="50805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5916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Max Pooling</a:t>
            </a:r>
            <a:endParaRPr lang="zh-TW" altLang="en-US" dirty="0"/>
          </a:p>
        </p:txBody>
      </p:sp>
      <p:sp>
        <p:nvSpPr>
          <p:cNvPr id="12" name="橢圓 11"/>
          <p:cNvSpPr/>
          <p:nvPr/>
        </p:nvSpPr>
        <p:spPr>
          <a:xfrm>
            <a:off x="895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1737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2578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3420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895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1737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2578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3420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895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1737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2578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3420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895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1737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2578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3420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5711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7200612" y="2086626"/>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42" name="橢圓 41"/>
          <p:cNvSpPr/>
          <p:nvPr/>
        </p:nvSpPr>
        <p:spPr>
          <a:xfrm>
            <a:off x="5064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5906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6747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7589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5064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5906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6747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7589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5064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5906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6747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7589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5064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5906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6747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7589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nvGraphicFramePr>
        <p:xfrm>
          <a:off x="1706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9" name="文字方塊 58"/>
          <p:cNvSpPr txBox="1"/>
          <p:nvPr/>
        </p:nvSpPr>
        <p:spPr>
          <a:xfrm>
            <a:off x="3329090" y="2072366"/>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895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2578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895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2578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5064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6747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5064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6747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9843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Max Pooling</a:t>
            </a:r>
            <a:endParaRPr lang="zh-TW" altLang="en-US" dirty="0"/>
          </a:p>
        </p:txBody>
      </p:sp>
      <p:graphicFrame>
        <p:nvGraphicFramePr>
          <p:cNvPr id="4" name="內容版面配置區 3"/>
          <p:cNvGraphicFramePr>
            <a:graphicFrameLocks/>
          </p:cNvGraphicFramePr>
          <p:nvPr/>
        </p:nvGraphicFramePr>
        <p:xfrm>
          <a:off x="338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602107" y="5493365"/>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6" name="橢圓 5"/>
          <p:cNvSpPr/>
          <p:nvPr/>
        </p:nvSpPr>
        <p:spPr>
          <a:xfrm>
            <a:off x="6598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7570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7570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6598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6788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7795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7795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6803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6425893" y="5185949"/>
            <a:ext cx="2347025" cy="461665"/>
          </a:xfrm>
          <a:prstGeom prst="rect">
            <a:avLst/>
          </a:prstGeom>
          <a:noFill/>
        </p:spPr>
        <p:txBody>
          <a:bodyPr wrap="square" rtlCol="0">
            <a:spAutoFit/>
          </a:bodyPr>
          <a:lstStyle/>
          <a:p>
            <a:pPr algn="ctr"/>
            <a:r>
              <a:rPr lang="en-US" altLang="zh-TW" sz="2400" dirty="0"/>
              <a:t>2 x 2 image</a:t>
            </a:r>
            <a:endParaRPr lang="zh-TW" altLang="en-US" sz="2400" dirty="0"/>
          </a:p>
        </p:txBody>
      </p:sp>
      <p:sp>
        <p:nvSpPr>
          <p:cNvPr id="15" name="文字方塊 14"/>
          <p:cNvSpPr txBox="1"/>
          <p:nvPr/>
        </p:nvSpPr>
        <p:spPr>
          <a:xfrm>
            <a:off x="6436727" y="5699909"/>
            <a:ext cx="2267117" cy="954107"/>
          </a:xfrm>
          <a:prstGeom prst="rect">
            <a:avLst/>
          </a:prstGeom>
          <a:noFill/>
        </p:spPr>
        <p:txBody>
          <a:bodyPr wrap="square" rtlCol="0">
            <a:spAutoFit/>
          </a:bodyPr>
          <a:lstStyle/>
          <a:p>
            <a:pPr algn="ctr"/>
            <a:r>
              <a:rPr lang="en-US" altLang="zh-TW" sz="2800" dirty="0">
                <a:solidFill>
                  <a:srgbClr val="0000FF"/>
                </a:solidFill>
              </a:rPr>
              <a:t>Each filter </a:t>
            </a:r>
          </a:p>
          <a:p>
            <a:pPr algn="ctr"/>
            <a:r>
              <a:rPr lang="en-US" altLang="zh-TW" sz="2800" dirty="0">
                <a:solidFill>
                  <a:srgbClr val="0000FF"/>
                </a:solidFill>
              </a:rPr>
              <a:t>is a channel</a:t>
            </a:r>
            <a:endParaRPr lang="zh-TW" altLang="en-US" sz="2800" dirty="0">
              <a:solidFill>
                <a:srgbClr val="0000FF"/>
              </a:solidFill>
            </a:endParaRPr>
          </a:p>
        </p:txBody>
      </p:sp>
      <p:sp>
        <p:nvSpPr>
          <p:cNvPr id="16" name="向右箭號 15"/>
          <p:cNvSpPr/>
          <p:nvPr/>
        </p:nvSpPr>
        <p:spPr>
          <a:xfrm>
            <a:off x="3152252" y="2729341"/>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6436727" y="1957287"/>
            <a:ext cx="2280720" cy="954107"/>
          </a:xfrm>
          <a:prstGeom prst="rect">
            <a:avLst/>
          </a:prstGeom>
          <a:noFill/>
        </p:spPr>
        <p:txBody>
          <a:bodyPr wrap="square" rtlCol="0">
            <a:spAutoFit/>
          </a:bodyPr>
          <a:lstStyle/>
          <a:p>
            <a:pPr algn="ctr"/>
            <a:r>
              <a:rPr lang="en-US" altLang="zh-TW" sz="2800" dirty="0"/>
              <a:t>New image </a:t>
            </a:r>
          </a:p>
          <a:p>
            <a:pPr algn="ctr"/>
            <a:r>
              <a:rPr lang="en-US" altLang="zh-TW" sz="2800" dirty="0"/>
              <a:t>but smaller</a:t>
            </a:r>
            <a:endParaRPr lang="zh-TW" altLang="en-US" sz="2800" dirty="0"/>
          </a:p>
        </p:txBody>
      </p:sp>
      <p:sp>
        <p:nvSpPr>
          <p:cNvPr id="19" name="矩形 18"/>
          <p:cNvSpPr/>
          <p:nvPr/>
        </p:nvSpPr>
        <p:spPr>
          <a:xfrm>
            <a:off x="4014707" y="2610493"/>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4011639" y="4187992"/>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5378125" y="4289228"/>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4454982" y="3518705"/>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61618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矩形 25"/>
          <p:cNvSpPr/>
          <p:nvPr/>
        </p:nvSpPr>
        <p:spPr>
          <a:xfrm>
            <a:off x="5189870" y="1848547"/>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1381456" y="356864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574351" y="5210416"/>
            <a:ext cx="4289599" cy="954107"/>
          </a:xfrm>
          <a:prstGeom prst="rect">
            <a:avLst/>
          </a:prstGeom>
          <a:noFill/>
        </p:spPr>
        <p:txBody>
          <a:bodyPr wrap="square" rtlCol="0">
            <a:spAutoFit/>
          </a:bodyPr>
          <a:lstStyle/>
          <a:p>
            <a:r>
              <a:rPr lang="en-US" altLang="zh-TW" sz="2800" dirty="0"/>
              <a:t>The number of the channel is the number of filters</a:t>
            </a:r>
            <a:endParaRPr lang="zh-TW" altLang="en-US" sz="2800" dirty="0"/>
          </a:p>
        </p:txBody>
      </p:sp>
      <p:sp>
        <p:nvSpPr>
          <p:cNvPr id="28" name="文字方塊 27"/>
          <p:cNvSpPr txBox="1"/>
          <p:nvPr/>
        </p:nvSpPr>
        <p:spPr>
          <a:xfrm>
            <a:off x="574351" y="4250781"/>
            <a:ext cx="4249997" cy="954107"/>
          </a:xfrm>
          <a:prstGeom prst="rect">
            <a:avLst/>
          </a:prstGeom>
          <a:noFill/>
        </p:spPr>
        <p:txBody>
          <a:bodyPr wrap="square" rtlCol="0">
            <a:spAutoFit/>
          </a:bodyPr>
          <a:lstStyle/>
          <a:p>
            <a:r>
              <a:rPr lang="en-US" altLang="zh-TW" sz="2800" dirty="0"/>
              <a:t>Smaller than the original image</a:t>
            </a:r>
            <a:endParaRPr lang="zh-TW" altLang="en-US" sz="2800" dirty="0"/>
          </a:p>
        </p:txBody>
      </p:sp>
      <p:cxnSp>
        <p:nvCxnSpPr>
          <p:cNvPr id="7" name="直線單箭頭接點 6"/>
          <p:cNvCxnSpPr/>
          <p:nvPr/>
        </p:nvCxnSpPr>
        <p:spPr>
          <a:xfrm flipH="1">
            <a:off x="3534847"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89870" y="4002423"/>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1561968" y="1612084"/>
            <a:ext cx="1947915" cy="1771562"/>
            <a:chOff x="1561968" y="1612084"/>
            <a:chExt cx="1947915" cy="1771562"/>
          </a:xfrm>
        </p:grpSpPr>
        <p:sp>
          <p:nvSpPr>
            <p:cNvPr id="30"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1"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32"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3"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4"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5"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6"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37"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Tree>
    <p:extLst>
      <p:ext uri="{BB962C8B-B14F-4D97-AF65-F5344CB8AC3E}">
        <p14:creationId xmlns:p14="http://schemas.microsoft.com/office/powerpoint/2010/main" val="1089495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p:bldP spid="28" grpId="0"/>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628650" y="2562542"/>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6260066" y="3414978"/>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6155254" y="5630639"/>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Tree>
    <p:extLst>
      <p:ext uri="{BB962C8B-B14F-4D97-AF65-F5344CB8AC3E}">
        <p14:creationId xmlns:p14="http://schemas.microsoft.com/office/powerpoint/2010/main" val="1297816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Flatten</a:t>
            </a:r>
            <a:endParaRPr lang="zh-TW" altLang="en-US" dirty="0"/>
          </a:p>
        </p:txBody>
      </p:sp>
      <p:grpSp>
        <p:nvGrpSpPr>
          <p:cNvPr id="14" name="群組 13"/>
          <p:cNvGrpSpPr/>
          <p:nvPr/>
        </p:nvGrpSpPr>
        <p:grpSpPr>
          <a:xfrm>
            <a:off x="267012" y="2473538"/>
            <a:ext cx="1943214" cy="2049364"/>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17" name="文字方塊 16"/>
          <p:cNvSpPr txBox="1"/>
          <p:nvPr/>
        </p:nvSpPr>
        <p:spPr>
          <a:xfrm>
            <a:off x="2509007" y="3902849"/>
            <a:ext cx="1364034" cy="523220"/>
          </a:xfrm>
          <a:prstGeom prst="rect">
            <a:avLst/>
          </a:prstGeom>
          <a:noFill/>
        </p:spPr>
        <p:txBody>
          <a:bodyPr wrap="square" rtlCol="0">
            <a:spAutoFit/>
          </a:bodyPr>
          <a:lstStyle/>
          <a:p>
            <a:pPr algn="ctr"/>
            <a:r>
              <a:rPr lang="en-US" altLang="zh-TW" sz="2800" dirty="0"/>
              <a:t>Flatten</a:t>
            </a:r>
            <a:endParaRPr lang="zh-TW" altLang="en-US" sz="2800" dirty="0"/>
          </a:p>
        </p:txBody>
      </p:sp>
      <p:sp>
        <p:nvSpPr>
          <p:cNvPr id="21" name="橢圓 20"/>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2" name="橢圓 21"/>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3" name="橢圓 22"/>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4" name="橢圓 23"/>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24"/>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6" name="橢圓 25"/>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7" name="橢圓 26"/>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28" name="橢圓 27"/>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5" name="向右箭號 4"/>
          <p:cNvSpPr/>
          <p:nvPr/>
        </p:nvSpPr>
        <p:spPr>
          <a:xfrm>
            <a:off x="4987646"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向右箭號 32"/>
          <p:cNvSpPr/>
          <p:nvPr/>
        </p:nvSpPr>
        <p:spPr>
          <a:xfrm>
            <a:off x="7473525"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9" name="群組 28"/>
          <p:cNvGrpSpPr/>
          <p:nvPr/>
        </p:nvGrpSpPr>
        <p:grpSpPr>
          <a:xfrm>
            <a:off x="5601571" y="2724281"/>
            <a:ext cx="3201477" cy="2629618"/>
            <a:chOff x="-2630921" y="4440114"/>
            <a:chExt cx="3201477" cy="2629618"/>
          </a:xfrm>
        </p:grpSpPr>
        <p:pic>
          <p:nvPicPr>
            <p:cNvPr id="30" name="圖片 29"/>
            <p:cNvPicPr>
              <a:picLocks noChangeAspect="1"/>
            </p:cNvPicPr>
            <p:nvPr/>
          </p:nvPicPr>
          <p:blipFill>
            <a:blip r:embed="rId3"/>
            <a:stretch>
              <a:fillRect/>
            </a:stretch>
          </p:blipFill>
          <p:spPr>
            <a:xfrm rot="10800000" flipH="1">
              <a:off x="-2630921" y="4440114"/>
              <a:ext cx="3201477" cy="1701788"/>
            </a:xfrm>
            <a:prstGeom prst="rect">
              <a:avLst/>
            </a:prstGeom>
          </p:spPr>
        </p:pic>
        <p:sp>
          <p:nvSpPr>
            <p:cNvPr id="31" name="文字方塊 30"/>
            <p:cNvSpPr txBox="1"/>
            <p:nvPr/>
          </p:nvSpPr>
          <p:spPr>
            <a:xfrm>
              <a:off x="-2630921" y="6238735"/>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34" name="向右箭號 33"/>
          <p:cNvSpPr/>
          <p:nvPr/>
        </p:nvSpPr>
        <p:spPr>
          <a:xfrm>
            <a:off x="2325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974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animBg="1"/>
      <p:bldP spid="23" grpId="0" animBg="1"/>
      <p:bldP spid="24" grpId="0" animBg="1"/>
      <p:bldP spid="25" grpId="0" animBg="1"/>
      <p:bldP spid="26" grpId="0" animBg="1"/>
      <p:bldP spid="27" grpId="0" animBg="1"/>
      <p:bldP spid="28" grpId="0" animBg="1"/>
      <p:bldP spid="5" grpId="0" animBg="1"/>
      <p:bldP spid="33"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91045" y="141751"/>
            <a:ext cx="5540375"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Only modified the </a:t>
            </a:r>
            <a:r>
              <a:rPr lang="en-US" altLang="zh-TW" sz="2400" b="1" i="1" dirty="0"/>
              <a:t>network structure </a:t>
            </a:r>
            <a:r>
              <a:rPr lang="en-US" altLang="zh-TW" sz="2400" dirty="0"/>
              <a:t>and </a:t>
            </a:r>
            <a:r>
              <a:rPr lang="en-US" altLang="zh-TW" sz="2400" b="1" i="1" dirty="0"/>
              <a:t>input format (vector -&gt; 3-D tensor)</a:t>
            </a:r>
            <a:endParaRPr lang="zh-TW" altLang="en-US" sz="2400" b="1" i="1" dirty="0"/>
          </a:p>
        </p:txBody>
      </p:sp>
      <p:sp>
        <p:nvSpPr>
          <p:cNvPr id="10" name="矩形 9"/>
          <p:cNvSpPr/>
          <p:nvPr/>
        </p:nvSpPr>
        <p:spPr>
          <a:xfrm>
            <a:off x="534110" y="265062"/>
            <a:ext cx="2106731" cy="523220"/>
          </a:xfrm>
          <a:prstGeom prst="rect">
            <a:avLst/>
          </a:prstGeom>
        </p:spPr>
        <p:txBody>
          <a:bodyPr wrap="none">
            <a:spAutoFit/>
          </a:bodyPr>
          <a:lstStyle/>
          <a:p>
            <a:r>
              <a:rPr lang="en-US" altLang="zh-TW" sz="2800" b="1" i="1" u="sng" dirty="0"/>
              <a:t>CNN in </a:t>
            </a:r>
            <a:r>
              <a:rPr lang="en-US" altLang="zh-TW" sz="2800" b="1" i="1" u="sng" dirty="0" err="1"/>
              <a:t>Keras</a:t>
            </a:r>
            <a:endParaRPr lang="zh-TW" altLang="en-US" sz="2800" b="1" i="1" u="sng" dirty="0"/>
          </a:p>
        </p:txBody>
      </p:sp>
      <p:sp>
        <p:nvSpPr>
          <p:cNvPr id="29" name="矩形 28"/>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0" name="矩形 29"/>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1" name="矩形 30"/>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6928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6928205" y="250709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向下箭號 18"/>
          <p:cNvSpPr/>
          <p:nvPr/>
        </p:nvSpPr>
        <p:spPr>
          <a:xfrm>
            <a:off x="6928205" y="359873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6928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文字方塊 41"/>
          <p:cNvSpPr txBox="1"/>
          <p:nvPr/>
        </p:nvSpPr>
        <p:spPr>
          <a:xfrm>
            <a:off x="6190457" y="972748"/>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pic>
        <p:nvPicPr>
          <p:cNvPr id="2" name="圖片 1"/>
          <p:cNvPicPr>
            <a:picLocks noChangeAspect="1"/>
          </p:cNvPicPr>
          <p:nvPr/>
        </p:nvPicPr>
        <p:blipFill>
          <a:blip r:embed="rId2"/>
          <a:stretch>
            <a:fillRect/>
          </a:stretch>
        </p:blipFill>
        <p:spPr>
          <a:xfrm>
            <a:off x="576415" y="1451668"/>
            <a:ext cx="4867275" cy="552450"/>
          </a:xfrm>
          <a:prstGeom prst="rect">
            <a:avLst/>
          </a:prstGeom>
        </p:spPr>
      </p:pic>
      <p:pic>
        <p:nvPicPr>
          <p:cNvPr id="13" name="圖片 12"/>
          <p:cNvPicPr>
            <a:picLocks noChangeAspect="1"/>
          </p:cNvPicPr>
          <p:nvPr/>
        </p:nvPicPr>
        <p:blipFill>
          <a:blip r:embed="rId3"/>
          <a:stretch>
            <a:fillRect/>
          </a:stretch>
        </p:blipFill>
        <p:spPr>
          <a:xfrm>
            <a:off x="1374572" y="4697760"/>
            <a:ext cx="4171950" cy="266700"/>
          </a:xfrm>
          <a:prstGeom prst="rect">
            <a:avLst/>
          </a:prstGeom>
        </p:spPr>
      </p:pic>
      <p:cxnSp>
        <p:nvCxnSpPr>
          <p:cNvPr id="46" name="直線接點 45"/>
          <p:cNvCxnSpPr/>
          <p:nvPr/>
        </p:nvCxnSpPr>
        <p:spPr>
          <a:xfrm>
            <a:off x="2202602" y="1671305"/>
            <a:ext cx="170953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4128698" y="1671305"/>
            <a:ext cx="33547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a:off x="4559811" y="1671305"/>
            <a:ext cx="1677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815728" y="1672553"/>
            <a:ext cx="16773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2046048" y="1908773"/>
            <a:ext cx="2780861"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3766050183"/>
              </p:ext>
            </p:extLst>
          </p:nvPr>
        </p:nvGraphicFramePr>
        <p:xfrm>
          <a:off x="723413" y="2204047"/>
          <a:ext cx="1382601" cy="1112520"/>
        </p:xfrm>
        <a:graphic>
          <a:graphicData uri="http://schemas.openxmlformats.org/drawingml/2006/table">
            <a:tbl>
              <a:tblPr firstRow="1" bandRow="1">
                <a:tableStyleId>{5940675A-B579-460E-94D1-54222C63F5DA}</a:tableStyleId>
              </a:tblPr>
              <a:tblGrid>
                <a:gridCol w="460867">
                  <a:extLst>
                    <a:ext uri="{9D8B030D-6E8A-4147-A177-3AD203B41FA5}">
                      <a16:colId xmlns:a16="http://schemas.microsoft.com/office/drawing/2014/main" val="20000"/>
                    </a:ext>
                  </a:extLst>
                </a:gridCol>
                <a:gridCol w="460867">
                  <a:extLst>
                    <a:ext uri="{9D8B030D-6E8A-4147-A177-3AD203B41FA5}">
                      <a16:colId xmlns:a16="http://schemas.microsoft.com/office/drawing/2014/main" val="20001"/>
                    </a:ext>
                  </a:extLst>
                </a:gridCol>
                <a:gridCol w="460867">
                  <a:extLst>
                    <a:ext uri="{9D8B030D-6E8A-4147-A177-3AD203B41FA5}">
                      <a16:colId xmlns:a16="http://schemas.microsoft.com/office/drawing/2014/main" val="20002"/>
                    </a:ext>
                  </a:extLst>
                </a:gridCol>
              </a:tblGrid>
              <a:tr h="370840">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6" name="表格 55"/>
          <p:cNvGraphicFramePr>
            <a:graphicFrameLocks noGrp="1"/>
          </p:cNvGraphicFramePr>
          <p:nvPr>
            <p:extLst>
              <p:ext uri="{D42A27DB-BD31-4B8C-83A1-F6EECF244321}">
                <p14:modId xmlns:p14="http://schemas.microsoft.com/office/powerpoint/2010/main" val="2626726113"/>
              </p:ext>
            </p:extLst>
          </p:nvPr>
        </p:nvGraphicFramePr>
        <p:xfrm>
          <a:off x="1492451" y="2368009"/>
          <a:ext cx="1398729" cy="1112520"/>
        </p:xfrm>
        <a:graphic>
          <a:graphicData uri="http://schemas.openxmlformats.org/drawingml/2006/table">
            <a:tbl>
              <a:tblPr firstRow="1" bandRow="1">
                <a:tableStyleId>{5940675A-B579-460E-94D1-54222C63F5DA}</a:tableStyleId>
              </a:tblPr>
              <a:tblGrid>
                <a:gridCol w="466243">
                  <a:extLst>
                    <a:ext uri="{9D8B030D-6E8A-4147-A177-3AD203B41FA5}">
                      <a16:colId xmlns:a16="http://schemas.microsoft.com/office/drawing/2014/main" val="20000"/>
                    </a:ext>
                  </a:extLst>
                </a:gridCol>
                <a:gridCol w="466243">
                  <a:extLst>
                    <a:ext uri="{9D8B030D-6E8A-4147-A177-3AD203B41FA5}">
                      <a16:colId xmlns:a16="http://schemas.microsoft.com/office/drawing/2014/main" val="20001"/>
                    </a:ext>
                  </a:extLst>
                </a:gridCol>
                <a:gridCol w="466243">
                  <a:extLst>
                    <a:ext uri="{9D8B030D-6E8A-4147-A177-3AD203B41FA5}">
                      <a16:colId xmlns:a16="http://schemas.microsoft.com/office/drawing/2014/main" val="20002"/>
                    </a:ext>
                  </a:extLst>
                </a:gridCol>
              </a:tblGrid>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7" name="文字方塊 56"/>
          <p:cNvSpPr txBox="1"/>
          <p:nvPr/>
        </p:nvSpPr>
        <p:spPr>
          <a:xfrm>
            <a:off x="3621426" y="2453104"/>
            <a:ext cx="1801445" cy="830997"/>
          </a:xfrm>
          <a:prstGeom prst="rect">
            <a:avLst/>
          </a:prstGeom>
          <a:noFill/>
        </p:spPr>
        <p:txBody>
          <a:bodyPr wrap="square" rtlCol="0">
            <a:spAutoFit/>
          </a:bodyPr>
          <a:lstStyle/>
          <a:p>
            <a:r>
              <a:rPr lang="en-US" altLang="zh-TW" sz="2400" dirty="0"/>
              <a:t>There are </a:t>
            </a:r>
            <a:r>
              <a:rPr lang="en-US" altLang="zh-TW" sz="2400" dirty="0">
                <a:solidFill>
                  <a:srgbClr val="FF0000"/>
                </a:solidFill>
              </a:rPr>
              <a:t>25</a:t>
            </a:r>
            <a:r>
              <a:rPr lang="en-US" altLang="zh-TW" sz="2400" dirty="0"/>
              <a:t> </a:t>
            </a:r>
            <a:r>
              <a:rPr lang="en-US" altLang="zh-TW" sz="2400" dirty="0">
                <a:solidFill>
                  <a:srgbClr val="FF0000"/>
                </a:solidFill>
              </a:rPr>
              <a:t>3x3</a:t>
            </a:r>
            <a:r>
              <a:rPr lang="en-US" altLang="zh-TW" sz="2400" dirty="0"/>
              <a:t> filters.</a:t>
            </a:r>
            <a:endParaRPr lang="zh-TW" altLang="en-US" sz="2400" dirty="0"/>
          </a:p>
        </p:txBody>
      </p:sp>
      <p:sp>
        <p:nvSpPr>
          <p:cNvPr id="58" name="文字方塊 57"/>
          <p:cNvSpPr txBox="1"/>
          <p:nvPr/>
        </p:nvSpPr>
        <p:spPr>
          <a:xfrm>
            <a:off x="2927090" y="2521757"/>
            <a:ext cx="692220" cy="523220"/>
          </a:xfrm>
          <a:prstGeom prst="rect">
            <a:avLst/>
          </a:prstGeom>
          <a:noFill/>
        </p:spPr>
        <p:txBody>
          <a:bodyPr wrap="square" rtlCol="0">
            <a:spAutoFit/>
          </a:bodyPr>
          <a:lstStyle/>
          <a:p>
            <a:r>
              <a:rPr lang="en-US" altLang="zh-TW" sz="2800" dirty="0"/>
              <a:t>……</a:t>
            </a:r>
            <a:endParaRPr lang="zh-TW" altLang="en-US" sz="2800" dirty="0"/>
          </a:p>
        </p:txBody>
      </p:sp>
      <p:sp>
        <p:nvSpPr>
          <p:cNvPr id="59" name="文字方塊 58"/>
          <p:cNvSpPr txBox="1"/>
          <p:nvPr/>
        </p:nvSpPr>
        <p:spPr>
          <a:xfrm>
            <a:off x="444773" y="3522805"/>
            <a:ext cx="3633895" cy="461665"/>
          </a:xfrm>
          <a:prstGeom prst="rect">
            <a:avLst/>
          </a:prstGeom>
          <a:noFill/>
        </p:spPr>
        <p:txBody>
          <a:bodyPr wrap="square" rtlCol="0">
            <a:spAutoFit/>
          </a:bodyPr>
          <a:lstStyle/>
          <a:p>
            <a:r>
              <a:rPr lang="en-US" altLang="zh-TW" sz="2400" dirty="0" err="1"/>
              <a:t>Input_shape</a:t>
            </a:r>
            <a:r>
              <a:rPr lang="en-US" altLang="zh-TW" sz="2400" dirty="0"/>
              <a:t> = ( 1 , 28 , 28 )</a:t>
            </a:r>
            <a:endParaRPr lang="zh-TW" altLang="en-US" sz="2400" dirty="0"/>
          </a:p>
        </p:txBody>
      </p:sp>
      <p:sp>
        <p:nvSpPr>
          <p:cNvPr id="60" name="文字方塊 59"/>
          <p:cNvSpPr txBox="1"/>
          <p:nvPr/>
        </p:nvSpPr>
        <p:spPr>
          <a:xfrm>
            <a:off x="437329" y="3961662"/>
            <a:ext cx="3301614" cy="461665"/>
          </a:xfrm>
          <a:prstGeom prst="rect">
            <a:avLst/>
          </a:prstGeom>
          <a:noFill/>
        </p:spPr>
        <p:txBody>
          <a:bodyPr wrap="square" rtlCol="0">
            <a:spAutoFit/>
          </a:bodyPr>
          <a:lstStyle/>
          <a:p>
            <a:r>
              <a:rPr lang="en-US" altLang="zh-TW" sz="2400" dirty="0"/>
              <a:t>1: black/weight, 3: RGB</a:t>
            </a:r>
            <a:endParaRPr lang="zh-TW" altLang="en-US" sz="2400" dirty="0"/>
          </a:p>
        </p:txBody>
      </p:sp>
      <p:sp>
        <p:nvSpPr>
          <p:cNvPr id="61" name="文字方塊 60"/>
          <p:cNvSpPr txBox="1"/>
          <p:nvPr/>
        </p:nvSpPr>
        <p:spPr>
          <a:xfrm>
            <a:off x="3619310" y="3984470"/>
            <a:ext cx="2024186" cy="461665"/>
          </a:xfrm>
          <a:prstGeom prst="rect">
            <a:avLst/>
          </a:prstGeom>
          <a:noFill/>
        </p:spPr>
        <p:txBody>
          <a:bodyPr wrap="square" rtlCol="0">
            <a:spAutoFit/>
          </a:bodyPr>
          <a:lstStyle/>
          <a:p>
            <a:r>
              <a:rPr lang="en-US" altLang="zh-TW" sz="2400" dirty="0"/>
              <a:t>28 x 28 pixels</a:t>
            </a:r>
            <a:endParaRPr lang="zh-TW" altLang="en-US" sz="2400" dirty="0"/>
          </a:p>
        </p:txBody>
      </p:sp>
      <p:sp>
        <p:nvSpPr>
          <p:cNvPr id="62" name="橢圓 61"/>
          <p:cNvSpPr/>
          <p:nvPr/>
        </p:nvSpPr>
        <p:spPr>
          <a:xfrm>
            <a:off x="1652977"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3" name="橢圓 62"/>
          <p:cNvSpPr/>
          <p:nvPr/>
        </p:nvSpPr>
        <p:spPr>
          <a:xfrm>
            <a:off x="2354073"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4" name="橢圓 63"/>
          <p:cNvSpPr/>
          <p:nvPr/>
        </p:nvSpPr>
        <p:spPr>
          <a:xfrm>
            <a:off x="1645830"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5" name="橢圓 64"/>
          <p:cNvSpPr/>
          <p:nvPr/>
        </p:nvSpPr>
        <p:spPr>
          <a:xfrm>
            <a:off x="2346156"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6" name="矩形 65"/>
          <p:cNvSpPr/>
          <p:nvPr/>
        </p:nvSpPr>
        <p:spPr>
          <a:xfrm>
            <a:off x="1652977" y="5092535"/>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p:cNvSpPr/>
          <p:nvPr/>
        </p:nvSpPr>
        <p:spPr>
          <a:xfrm>
            <a:off x="3940494" y="5130469"/>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1" name="矩形 70"/>
          <p:cNvSpPr/>
          <p:nvPr/>
        </p:nvSpPr>
        <p:spPr>
          <a:xfrm>
            <a:off x="3940494" y="5105152"/>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箭號: 向右 71"/>
          <p:cNvSpPr/>
          <p:nvPr/>
        </p:nvSpPr>
        <p:spPr>
          <a:xfrm>
            <a:off x="3082439" y="5583877"/>
            <a:ext cx="783688" cy="4766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3" name="矩形 72"/>
          <p:cNvSpPr/>
          <p:nvPr/>
        </p:nvSpPr>
        <p:spPr>
          <a:xfrm>
            <a:off x="374178" y="1258953"/>
            <a:ext cx="5365985" cy="3212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1222905" y="4598769"/>
            <a:ext cx="4524701" cy="20544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單箭頭接點 75"/>
          <p:cNvCxnSpPr>
            <a:stCxn id="29" idx="1"/>
          </p:cNvCxnSpPr>
          <p:nvPr/>
        </p:nvCxnSpPr>
        <p:spPr>
          <a:xfrm flipH="1">
            <a:off x="5747607" y="2152300"/>
            <a:ext cx="560901" cy="82176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30" idx="1"/>
            <a:endCxn id="74" idx="3"/>
          </p:cNvCxnSpPr>
          <p:nvPr/>
        </p:nvCxnSpPr>
        <p:spPr>
          <a:xfrm flipH="1">
            <a:off x="5747606" y="3252312"/>
            <a:ext cx="560902" cy="237367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a:off x="2469706" y="3933200"/>
            <a:ext cx="2740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a:off x="2894670" y="3933200"/>
            <a:ext cx="84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p:cNvCxnSpPr/>
          <p:nvPr/>
        </p:nvCxnSpPr>
        <p:spPr>
          <a:xfrm flipH="1">
            <a:off x="2088136" y="3956215"/>
            <a:ext cx="518600" cy="151954"/>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a:off x="3424134" y="3940359"/>
            <a:ext cx="702867" cy="145143"/>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398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animBg="1"/>
      <p:bldP spid="63" grpId="0" animBg="1"/>
      <p:bldP spid="64" grpId="0" animBg="1"/>
      <p:bldP spid="65" grpId="0" animBg="1"/>
      <p:bldP spid="66" grpId="0" animBg="1"/>
      <p:bldP spid="67" grpId="0" animBg="1"/>
      <p:bldP spid="71" grpId="0" animBg="1"/>
      <p:bldP spid="72" grpId="0" animBg="1"/>
      <p:bldP spid="73" grpId="0" animBg="1"/>
      <p:bldP spid="7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91045" y="141751"/>
            <a:ext cx="5540375"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Only modified the </a:t>
            </a:r>
            <a:r>
              <a:rPr lang="en-US" altLang="zh-TW" sz="2400" b="1" i="1" dirty="0"/>
              <a:t>network structure </a:t>
            </a:r>
            <a:r>
              <a:rPr lang="en-US" altLang="zh-TW" sz="2400" dirty="0"/>
              <a:t>and </a:t>
            </a:r>
            <a:r>
              <a:rPr lang="en-US" altLang="zh-TW" sz="2400" b="1" i="1" dirty="0"/>
              <a:t>input format (vector -&gt; 3-D tensor)</a:t>
            </a:r>
            <a:endParaRPr lang="zh-TW" altLang="en-US" sz="2400" b="1" i="1" dirty="0"/>
          </a:p>
        </p:txBody>
      </p:sp>
      <p:sp>
        <p:nvSpPr>
          <p:cNvPr id="10" name="矩形 9"/>
          <p:cNvSpPr/>
          <p:nvPr/>
        </p:nvSpPr>
        <p:spPr>
          <a:xfrm>
            <a:off x="534110" y="265062"/>
            <a:ext cx="2106731" cy="523220"/>
          </a:xfrm>
          <a:prstGeom prst="rect">
            <a:avLst/>
          </a:prstGeom>
        </p:spPr>
        <p:txBody>
          <a:bodyPr wrap="none">
            <a:spAutoFit/>
          </a:bodyPr>
          <a:lstStyle/>
          <a:p>
            <a:r>
              <a:rPr lang="en-US" altLang="zh-TW" sz="2800" b="1" i="1" u="sng" dirty="0"/>
              <a:t>CNN in </a:t>
            </a:r>
            <a:r>
              <a:rPr lang="en-US" altLang="zh-TW" sz="2800" b="1" i="1" u="sng" dirty="0" err="1"/>
              <a:t>Keras</a:t>
            </a:r>
            <a:endParaRPr lang="zh-TW" altLang="en-US" sz="2800" b="1" i="1" u="sng" dirty="0"/>
          </a:p>
        </p:txBody>
      </p:sp>
      <p:sp>
        <p:nvSpPr>
          <p:cNvPr id="29" name="矩形 28"/>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0" name="矩形 29"/>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1" name="矩形 30"/>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6928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6928205" y="250709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向下箭號 18"/>
          <p:cNvSpPr/>
          <p:nvPr/>
        </p:nvSpPr>
        <p:spPr>
          <a:xfrm>
            <a:off x="6928205" y="359873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6928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文字方塊 41"/>
          <p:cNvSpPr txBox="1"/>
          <p:nvPr/>
        </p:nvSpPr>
        <p:spPr>
          <a:xfrm>
            <a:off x="6190457" y="972748"/>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pic>
        <p:nvPicPr>
          <p:cNvPr id="2" name="圖片 1"/>
          <p:cNvPicPr>
            <a:picLocks noChangeAspect="1"/>
          </p:cNvPicPr>
          <p:nvPr/>
        </p:nvPicPr>
        <p:blipFill>
          <a:blip r:embed="rId2"/>
          <a:stretch>
            <a:fillRect/>
          </a:stretch>
        </p:blipFill>
        <p:spPr>
          <a:xfrm>
            <a:off x="704703" y="1874056"/>
            <a:ext cx="4867275" cy="552450"/>
          </a:xfrm>
          <a:prstGeom prst="rect">
            <a:avLst/>
          </a:prstGeom>
        </p:spPr>
      </p:pic>
      <p:pic>
        <p:nvPicPr>
          <p:cNvPr id="13" name="圖片 12"/>
          <p:cNvPicPr>
            <a:picLocks noChangeAspect="1"/>
          </p:cNvPicPr>
          <p:nvPr/>
        </p:nvPicPr>
        <p:blipFill>
          <a:blip r:embed="rId3"/>
          <a:stretch>
            <a:fillRect/>
          </a:stretch>
        </p:blipFill>
        <p:spPr>
          <a:xfrm>
            <a:off x="1400028" y="3118834"/>
            <a:ext cx="4171950" cy="266700"/>
          </a:xfrm>
          <a:prstGeom prst="rect">
            <a:avLst/>
          </a:prstGeom>
        </p:spPr>
      </p:pic>
      <p:pic>
        <p:nvPicPr>
          <p:cNvPr id="43" name="圖片 42"/>
          <p:cNvPicPr>
            <a:picLocks noChangeAspect="1"/>
          </p:cNvPicPr>
          <p:nvPr/>
        </p:nvPicPr>
        <p:blipFill>
          <a:blip r:embed="rId4"/>
          <a:stretch>
            <a:fillRect/>
          </a:stretch>
        </p:blipFill>
        <p:spPr>
          <a:xfrm>
            <a:off x="1152378" y="4197792"/>
            <a:ext cx="4419600" cy="304800"/>
          </a:xfrm>
          <a:prstGeom prst="rect">
            <a:avLst/>
          </a:prstGeom>
        </p:spPr>
      </p:pic>
      <p:pic>
        <p:nvPicPr>
          <p:cNvPr id="44" name="圖片 43"/>
          <p:cNvPicPr>
            <a:picLocks noChangeAspect="1"/>
          </p:cNvPicPr>
          <p:nvPr/>
        </p:nvPicPr>
        <p:blipFill>
          <a:blip r:embed="rId5"/>
          <a:stretch>
            <a:fillRect/>
          </a:stretch>
        </p:blipFill>
        <p:spPr>
          <a:xfrm>
            <a:off x="1352403" y="5238660"/>
            <a:ext cx="4219575" cy="257175"/>
          </a:xfrm>
          <a:prstGeom prst="rect">
            <a:avLst/>
          </a:prstGeom>
        </p:spPr>
      </p:pic>
      <p:sp>
        <p:nvSpPr>
          <p:cNvPr id="23" name="文字方塊 22"/>
          <p:cNvSpPr txBox="1"/>
          <p:nvPr/>
        </p:nvSpPr>
        <p:spPr>
          <a:xfrm>
            <a:off x="3888642" y="1332908"/>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 x 28 x 28</a:t>
            </a:r>
            <a:endParaRPr lang="zh-TW" altLang="en-US" sz="2400" dirty="0"/>
          </a:p>
        </p:txBody>
      </p:sp>
      <p:sp>
        <p:nvSpPr>
          <p:cNvPr id="24" name="文字方塊 23"/>
          <p:cNvSpPr txBox="1"/>
          <p:nvPr/>
        </p:nvSpPr>
        <p:spPr>
          <a:xfrm>
            <a:off x="3888642" y="2499807"/>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25 x 26 x 26</a:t>
            </a:r>
            <a:endParaRPr lang="zh-TW" altLang="en-US" sz="2400" dirty="0"/>
          </a:p>
        </p:txBody>
      </p:sp>
      <p:sp>
        <p:nvSpPr>
          <p:cNvPr id="25" name="文字方塊 24"/>
          <p:cNvSpPr txBox="1"/>
          <p:nvPr/>
        </p:nvSpPr>
        <p:spPr>
          <a:xfrm>
            <a:off x="3888642" y="3513227"/>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25 x 13 x 13</a:t>
            </a:r>
            <a:endParaRPr lang="zh-TW" altLang="en-US" sz="2400" dirty="0"/>
          </a:p>
        </p:txBody>
      </p:sp>
      <p:sp>
        <p:nvSpPr>
          <p:cNvPr id="26" name="文字方塊 25"/>
          <p:cNvSpPr txBox="1"/>
          <p:nvPr/>
        </p:nvSpPr>
        <p:spPr>
          <a:xfrm>
            <a:off x="3888642" y="4595369"/>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7" name="文字方塊 26"/>
          <p:cNvSpPr txBox="1"/>
          <p:nvPr/>
        </p:nvSpPr>
        <p:spPr>
          <a:xfrm>
            <a:off x="3888642" y="5624892"/>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5 x 5</a:t>
            </a:r>
            <a:endParaRPr lang="zh-TW" altLang="en-US" sz="2400" dirty="0"/>
          </a:p>
        </p:txBody>
      </p:sp>
      <p:cxnSp>
        <p:nvCxnSpPr>
          <p:cNvPr id="33" name="直線單箭頭接點 32"/>
          <p:cNvCxnSpPr>
            <a:stCxn id="29" idx="1"/>
            <a:endCxn id="2" idx="3"/>
          </p:cNvCxnSpPr>
          <p:nvPr/>
        </p:nvCxnSpPr>
        <p:spPr>
          <a:xfrm flipH="1" flipV="1">
            <a:off x="5571978" y="2150281"/>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flipV="1">
            <a:off x="5571978" y="3250293"/>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flipV="1">
            <a:off x="5571978" y="4352134"/>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5579349" y="5400385"/>
            <a:ext cx="736530" cy="201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0856" y="2309174"/>
            <a:ext cx="3158279" cy="830997"/>
          </a:xfrm>
          <a:prstGeom prst="rect">
            <a:avLst/>
          </a:prstGeom>
          <a:noFill/>
        </p:spPr>
        <p:txBody>
          <a:bodyPr wrap="square" rtlCol="0">
            <a:spAutoFit/>
          </a:bodyPr>
          <a:lstStyle/>
          <a:p>
            <a:r>
              <a:rPr lang="en-US" altLang="zh-TW" sz="2400" dirty="0"/>
              <a:t>How many parameters for each filter?</a:t>
            </a:r>
            <a:endParaRPr lang="zh-TW" altLang="en-US" sz="2400" dirty="0"/>
          </a:p>
        </p:txBody>
      </p:sp>
      <p:sp>
        <p:nvSpPr>
          <p:cNvPr id="28" name="文字方塊 27"/>
          <p:cNvSpPr txBox="1"/>
          <p:nvPr/>
        </p:nvSpPr>
        <p:spPr>
          <a:xfrm>
            <a:off x="48078" y="4407663"/>
            <a:ext cx="3158279" cy="830997"/>
          </a:xfrm>
          <a:prstGeom prst="rect">
            <a:avLst/>
          </a:prstGeom>
          <a:noFill/>
        </p:spPr>
        <p:txBody>
          <a:bodyPr wrap="square" rtlCol="0">
            <a:spAutoFit/>
          </a:bodyPr>
          <a:lstStyle/>
          <a:p>
            <a:r>
              <a:rPr lang="en-US" altLang="zh-TW" sz="2400" dirty="0"/>
              <a:t>How many parameters for each filter?</a:t>
            </a:r>
            <a:endParaRPr lang="zh-TW" altLang="en-US" sz="2400" dirty="0"/>
          </a:p>
        </p:txBody>
      </p:sp>
      <p:sp>
        <p:nvSpPr>
          <p:cNvPr id="4" name="文字方塊 3"/>
          <p:cNvSpPr txBox="1"/>
          <p:nvPr/>
        </p:nvSpPr>
        <p:spPr>
          <a:xfrm>
            <a:off x="3173529" y="2507093"/>
            <a:ext cx="487810"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9</a:t>
            </a:r>
            <a:endParaRPr lang="zh-TW" altLang="en-US" sz="2400" dirty="0"/>
          </a:p>
        </p:txBody>
      </p:sp>
      <p:sp>
        <p:nvSpPr>
          <p:cNvPr id="41" name="文字方塊 40"/>
          <p:cNvSpPr txBox="1"/>
          <p:nvPr/>
        </p:nvSpPr>
        <p:spPr>
          <a:xfrm>
            <a:off x="3063618" y="4623798"/>
            <a:ext cx="70763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225</a:t>
            </a:r>
            <a:endParaRPr lang="zh-TW" altLang="en-US" sz="2400" dirty="0"/>
          </a:p>
        </p:txBody>
      </p:sp>
    </p:spTree>
    <p:extLst>
      <p:ext uri="{BB962C8B-B14F-4D97-AF65-F5344CB8AC3E}">
        <p14:creationId xmlns:p14="http://schemas.microsoft.com/office/powerpoint/2010/main" val="3058760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 grpId="0"/>
      <p:bldP spid="28" grpId="0"/>
      <p:bldP spid="4" grpId="0" animBg="1"/>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91045" y="141751"/>
            <a:ext cx="5540375"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Only modified the </a:t>
            </a:r>
            <a:r>
              <a:rPr lang="en-US" altLang="zh-TW" sz="2400" b="1" i="1" dirty="0"/>
              <a:t>network structure </a:t>
            </a:r>
            <a:r>
              <a:rPr lang="en-US" altLang="zh-TW" sz="2400" dirty="0"/>
              <a:t>and </a:t>
            </a:r>
            <a:r>
              <a:rPr lang="en-US" altLang="zh-TW" sz="2400" b="1" i="1" dirty="0"/>
              <a:t>input format (vector -&gt; 3-D tensor)</a:t>
            </a:r>
            <a:endParaRPr lang="zh-TW" altLang="en-US" sz="2400" b="1" i="1" dirty="0"/>
          </a:p>
        </p:txBody>
      </p:sp>
      <p:sp>
        <p:nvSpPr>
          <p:cNvPr id="10" name="矩形 9"/>
          <p:cNvSpPr/>
          <p:nvPr/>
        </p:nvSpPr>
        <p:spPr>
          <a:xfrm>
            <a:off x="534110" y="265062"/>
            <a:ext cx="2106731" cy="523220"/>
          </a:xfrm>
          <a:prstGeom prst="rect">
            <a:avLst/>
          </a:prstGeom>
        </p:spPr>
        <p:txBody>
          <a:bodyPr wrap="none">
            <a:spAutoFit/>
          </a:bodyPr>
          <a:lstStyle/>
          <a:p>
            <a:r>
              <a:rPr lang="en-US" altLang="zh-TW" sz="2800" b="1" i="1" u="sng" dirty="0"/>
              <a:t>CNN in </a:t>
            </a:r>
            <a:r>
              <a:rPr lang="en-US" altLang="zh-TW" sz="2800" b="1" i="1" u="sng" dirty="0" err="1"/>
              <a:t>Keras</a:t>
            </a:r>
            <a:endParaRPr lang="zh-TW" altLang="en-US" sz="2800" b="1" i="1" u="sng" dirty="0"/>
          </a:p>
        </p:txBody>
      </p:sp>
      <p:sp>
        <p:nvSpPr>
          <p:cNvPr id="29" name="矩形 28"/>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0" name="矩形 29"/>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1" name="矩形 30"/>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6928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6928205" y="250709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向下箭號 18"/>
          <p:cNvSpPr/>
          <p:nvPr/>
        </p:nvSpPr>
        <p:spPr>
          <a:xfrm>
            <a:off x="6928205" y="359873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6928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文字方塊 41"/>
          <p:cNvSpPr txBox="1"/>
          <p:nvPr/>
        </p:nvSpPr>
        <p:spPr>
          <a:xfrm>
            <a:off x="6190457" y="972748"/>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23" name="文字方塊 22"/>
          <p:cNvSpPr txBox="1"/>
          <p:nvPr/>
        </p:nvSpPr>
        <p:spPr>
          <a:xfrm>
            <a:off x="5253211" y="1364983"/>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 x 28 x 28</a:t>
            </a:r>
            <a:endParaRPr lang="zh-TW" altLang="en-US" sz="2400" dirty="0"/>
          </a:p>
        </p:txBody>
      </p:sp>
      <p:sp>
        <p:nvSpPr>
          <p:cNvPr id="24" name="文字方塊 23"/>
          <p:cNvSpPr txBox="1"/>
          <p:nvPr/>
        </p:nvSpPr>
        <p:spPr>
          <a:xfrm>
            <a:off x="5253211" y="2480449"/>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25 x 26 x 26</a:t>
            </a:r>
            <a:endParaRPr lang="zh-TW" altLang="en-US" sz="2400" dirty="0"/>
          </a:p>
        </p:txBody>
      </p:sp>
      <p:sp>
        <p:nvSpPr>
          <p:cNvPr id="25" name="文字方塊 24"/>
          <p:cNvSpPr txBox="1"/>
          <p:nvPr/>
        </p:nvSpPr>
        <p:spPr>
          <a:xfrm>
            <a:off x="5253211" y="3556630"/>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25 x 13 x 13</a:t>
            </a:r>
            <a:endParaRPr lang="zh-TW" altLang="en-US" sz="2400" dirty="0"/>
          </a:p>
        </p:txBody>
      </p:sp>
      <p:sp>
        <p:nvSpPr>
          <p:cNvPr id="26" name="文字方塊 25"/>
          <p:cNvSpPr txBox="1"/>
          <p:nvPr/>
        </p:nvSpPr>
        <p:spPr>
          <a:xfrm>
            <a:off x="5253211" y="4613868"/>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7" name="文字方塊 26"/>
          <p:cNvSpPr txBox="1"/>
          <p:nvPr/>
        </p:nvSpPr>
        <p:spPr>
          <a:xfrm>
            <a:off x="5253211" y="5552297"/>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5 x 5</a:t>
            </a:r>
            <a:endParaRPr lang="zh-TW" altLang="en-US" sz="2400" dirty="0"/>
          </a:p>
        </p:txBody>
      </p:sp>
      <p:sp>
        <p:nvSpPr>
          <p:cNvPr id="33" name="文字方塊 32"/>
          <p:cNvSpPr txBox="1"/>
          <p:nvPr/>
        </p:nvSpPr>
        <p:spPr>
          <a:xfrm>
            <a:off x="3267596" y="5851258"/>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38" name="右彎箭號 16"/>
          <p:cNvSpPr/>
          <p:nvPr/>
        </p:nvSpPr>
        <p:spPr>
          <a:xfrm rot="10800000">
            <a:off x="4864709" y="5651583"/>
            <a:ext cx="2451998" cy="631290"/>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39" name="右彎箭號 21"/>
          <p:cNvSpPr/>
          <p:nvPr/>
        </p:nvSpPr>
        <p:spPr>
          <a:xfrm rot="16200000">
            <a:off x="2152146" y="5127138"/>
            <a:ext cx="726735" cy="1398675"/>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pic>
        <p:nvPicPr>
          <p:cNvPr id="3" name="圖片 2"/>
          <p:cNvPicPr>
            <a:picLocks noChangeAspect="1"/>
          </p:cNvPicPr>
          <p:nvPr/>
        </p:nvPicPr>
        <p:blipFill>
          <a:blip r:embed="rId2"/>
          <a:stretch>
            <a:fillRect/>
          </a:stretch>
        </p:blipFill>
        <p:spPr>
          <a:xfrm>
            <a:off x="2622103" y="6328591"/>
            <a:ext cx="2847975" cy="266700"/>
          </a:xfrm>
          <a:prstGeom prst="rect">
            <a:avLst/>
          </a:prstGeom>
        </p:spPr>
      </p:pic>
      <p:sp>
        <p:nvSpPr>
          <p:cNvPr id="40" name="文字方塊 39"/>
          <p:cNvSpPr txBox="1"/>
          <p:nvPr/>
        </p:nvSpPr>
        <p:spPr>
          <a:xfrm>
            <a:off x="2178715" y="5482755"/>
            <a:ext cx="100646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1250</a:t>
            </a:r>
            <a:endParaRPr lang="zh-TW" altLang="en-US" sz="2400" dirty="0"/>
          </a:p>
        </p:txBody>
      </p:sp>
      <p:grpSp>
        <p:nvGrpSpPr>
          <p:cNvPr id="41" name="群組 40"/>
          <p:cNvGrpSpPr/>
          <p:nvPr/>
        </p:nvGrpSpPr>
        <p:grpSpPr>
          <a:xfrm>
            <a:off x="514616" y="2208309"/>
            <a:ext cx="2906568" cy="3201477"/>
            <a:chOff x="-1595803" y="3999117"/>
            <a:chExt cx="2906568" cy="3201477"/>
          </a:xfrm>
        </p:grpSpPr>
        <p:pic>
          <p:nvPicPr>
            <p:cNvPr id="45" name="圖片 44"/>
            <p:cNvPicPr>
              <a:picLocks noChangeAspect="1"/>
            </p:cNvPicPr>
            <p:nvPr/>
          </p:nvPicPr>
          <p:blipFill>
            <a:blip r:embed="rId3"/>
            <a:stretch>
              <a:fillRect/>
            </a:stretch>
          </p:blipFill>
          <p:spPr>
            <a:xfrm rot="5400000" flipH="1">
              <a:off x="-1736746" y="4748962"/>
              <a:ext cx="3201477" cy="1701788"/>
            </a:xfrm>
            <a:prstGeom prst="rect">
              <a:avLst/>
            </a:prstGeom>
          </p:spPr>
        </p:pic>
        <p:sp>
          <p:nvSpPr>
            <p:cNvPr id="46" name="文字方塊 45"/>
            <p:cNvSpPr txBox="1"/>
            <p:nvPr/>
          </p:nvSpPr>
          <p:spPr>
            <a:xfrm>
              <a:off x="-1595803" y="4773762"/>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47" name="文字方塊 46"/>
          <p:cNvSpPr txBox="1"/>
          <p:nvPr/>
        </p:nvSpPr>
        <p:spPr>
          <a:xfrm>
            <a:off x="951029" y="1827526"/>
            <a:ext cx="2046763" cy="461665"/>
          </a:xfrm>
          <a:prstGeom prst="rect">
            <a:avLst/>
          </a:prstGeom>
          <a:noFill/>
        </p:spPr>
        <p:txBody>
          <a:bodyPr wrap="square" rtlCol="0">
            <a:spAutoFit/>
          </a:bodyPr>
          <a:lstStyle/>
          <a:p>
            <a:pPr algn="ctr"/>
            <a:r>
              <a:rPr lang="en-US" altLang="zh-TW" sz="2400" dirty="0"/>
              <a:t>output</a:t>
            </a:r>
            <a:endParaRPr lang="zh-TW" altLang="en-US" sz="2400" dirty="0"/>
          </a:p>
        </p:txBody>
      </p:sp>
      <p:pic>
        <p:nvPicPr>
          <p:cNvPr id="4" name="圖片 3"/>
          <p:cNvPicPr>
            <a:picLocks noChangeAspect="1"/>
          </p:cNvPicPr>
          <p:nvPr/>
        </p:nvPicPr>
        <p:blipFill>
          <a:blip r:embed="rId4"/>
          <a:stretch>
            <a:fillRect/>
          </a:stretch>
        </p:blipFill>
        <p:spPr>
          <a:xfrm>
            <a:off x="323806" y="3932234"/>
            <a:ext cx="4552950" cy="1028700"/>
          </a:xfrm>
          <a:prstGeom prst="rect">
            <a:avLst/>
          </a:prstGeom>
        </p:spPr>
      </p:pic>
    </p:spTree>
    <p:extLst>
      <p:ext uri="{BB962C8B-B14F-4D97-AF65-F5344CB8AC3E}">
        <p14:creationId xmlns:p14="http://schemas.microsoft.com/office/powerpoint/2010/main" val="15032175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P spid="39" grpId="0" animBg="1"/>
      <p:bldP spid="40" grpId="0" animBg="1"/>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80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6480786" y="3133094"/>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矩形 6"/>
          <p:cNvSpPr/>
          <p:nvPr/>
        </p:nvSpPr>
        <p:spPr>
          <a:xfrm>
            <a:off x="6480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6480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7100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7100483" y="266611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7100483" y="375776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7100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6362735" y="1131774"/>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4" name="文字方塊 13"/>
          <p:cNvSpPr txBox="1"/>
          <p:nvPr/>
        </p:nvSpPr>
        <p:spPr>
          <a:xfrm>
            <a:off x="5335520" y="1895827"/>
            <a:ext cx="1126435" cy="830997"/>
          </a:xfrm>
          <a:prstGeom prst="rect">
            <a:avLst/>
          </a:prstGeom>
          <a:noFill/>
        </p:spPr>
        <p:txBody>
          <a:bodyPr wrap="square" rtlCol="0">
            <a:spAutoFit/>
          </a:bodyPr>
          <a:lstStyle/>
          <a:p>
            <a:pPr algn="ctr"/>
            <a:r>
              <a:rPr lang="en-US" altLang="zh-TW" sz="2400" dirty="0"/>
              <a:t>25 3x3 filters</a:t>
            </a:r>
            <a:endParaRPr lang="zh-TW" altLang="en-US" sz="2400" dirty="0"/>
          </a:p>
        </p:txBody>
      </p:sp>
      <p:sp>
        <p:nvSpPr>
          <p:cNvPr id="15" name="文字方塊 14"/>
          <p:cNvSpPr txBox="1"/>
          <p:nvPr/>
        </p:nvSpPr>
        <p:spPr>
          <a:xfrm>
            <a:off x="5346231" y="4064052"/>
            <a:ext cx="1126435" cy="830997"/>
          </a:xfrm>
          <a:prstGeom prst="rect">
            <a:avLst/>
          </a:prstGeom>
          <a:noFill/>
        </p:spPr>
        <p:txBody>
          <a:bodyPr wrap="square" rtlCol="0">
            <a:spAutoFit/>
          </a:bodyPr>
          <a:lstStyle/>
          <a:p>
            <a:pPr algn="ctr"/>
            <a:r>
              <a:rPr lang="en-US" altLang="zh-TW" sz="2400" dirty="0"/>
              <a:t>50 3x3 filters</a:t>
            </a:r>
            <a:endParaRPr lang="zh-TW" altLang="en-US" sz="2400" dirty="0"/>
          </a:p>
        </p:txBody>
      </p:sp>
      <p:sp>
        <p:nvSpPr>
          <p:cNvPr id="17" name="矩形 16"/>
          <p:cNvSpPr/>
          <p:nvPr/>
        </p:nvSpPr>
        <p:spPr>
          <a:xfrm>
            <a:off x="208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19" name="文字方塊 18"/>
          <p:cNvSpPr txBox="1"/>
          <p:nvPr/>
        </p:nvSpPr>
        <p:spPr>
          <a:xfrm>
            <a:off x="5335520" y="4875188"/>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0" name="文字方塊 19"/>
          <p:cNvSpPr txBox="1"/>
          <p:nvPr/>
        </p:nvSpPr>
        <p:spPr>
          <a:xfrm>
            <a:off x="263673" y="683359"/>
            <a:ext cx="4131175" cy="830997"/>
          </a:xfrm>
          <a:prstGeom prst="rect">
            <a:avLst/>
          </a:prstGeom>
          <a:noFill/>
        </p:spPr>
        <p:txBody>
          <a:bodyPr wrap="square" rtlCol="0">
            <a:spAutoFit/>
          </a:bodyPr>
          <a:lstStyle/>
          <a:p>
            <a:r>
              <a:rPr lang="en-US" altLang="zh-TW" sz="2400" dirty="0"/>
              <a:t>The output of the k-</a:t>
            </a:r>
            <a:r>
              <a:rPr lang="en-US" altLang="zh-TW" sz="2400" dirty="0" err="1"/>
              <a:t>th</a:t>
            </a:r>
            <a:r>
              <a:rPr lang="en-US" altLang="zh-TW" sz="2400" dirty="0"/>
              <a:t> filter is a 11 x 11 matrix.</a:t>
            </a:r>
            <a:endParaRPr lang="zh-TW" altLang="en-US" sz="2400" dirty="0"/>
          </a:p>
        </p:txBody>
      </p:sp>
      <p:sp>
        <p:nvSpPr>
          <p:cNvPr id="21" name="文字方塊 20"/>
          <p:cNvSpPr txBox="1"/>
          <p:nvPr/>
        </p:nvSpPr>
        <p:spPr>
          <a:xfrm>
            <a:off x="263673" y="1437156"/>
            <a:ext cx="3279628" cy="830997"/>
          </a:xfrm>
          <a:prstGeom prst="rect">
            <a:avLst/>
          </a:prstGeom>
          <a:noFill/>
        </p:spPr>
        <p:txBody>
          <a:bodyPr wrap="square" rtlCol="0">
            <a:spAutoFit/>
          </a:bodyPr>
          <a:lstStyle/>
          <a:p>
            <a:r>
              <a:rPr lang="en-US" altLang="zh-TW" sz="2400" dirty="0"/>
              <a:t>Degree of the activation of the k-</a:t>
            </a:r>
            <a:r>
              <a:rPr lang="en-US" altLang="zh-TW" sz="2400" dirty="0" err="1"/>
              <a:t>th</a:t>
            </a:r>
            <a:r>
              <a:rPr lang="en-US" altLang="zh-TW" sz="2400" dirty="0"/>
              <a:t> filter:</a:t>
            </a:r>
            <a:endParaRPr lang="zh-TW" altLang="en-US" sz="2400" dirty="0"/>
          </a:p>
        </p:txBody>
      </p:sp>
      <mc:AlternateContent xmlns:mc="http://schemas.openxmlformats.org/markup-compatibility/2006" xmlns:a14="http://schemas.microsoft.com/office/drawing/2010/main">
        <mc:Choice Requires="a14">
          <p:sp>
            <p:nvSpPr>
              <p:cNvPr id="22" name="文字方塊 21"/>
              <p:cNvSpPr txBox="1"/>
              <p:nvPr/>
            </p:nvSpPr>
            <p:spPr>
              <a:xfrm>
                <a:off x="3011329"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𝑘</m:t>
                          </m:r>
                        </m:sup>
                      </m:sSup>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11</m:t>
                          </m:r>
                        </m:sup>
                        <m:e>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11</m:t>
                              </m:r>
                            </m:sup>
                            <m:e>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𝑖𝑗</m:t>
                                  </m:r>
                                </m:sub>
                                <m:sup>
                                  <m:r>
                                    <a:rPr lang="en-US" altLang="zh-TW" sz="2400" b="0" i="1" smtClean="0">
                                      <a:latin typeface="Cambria Math" panose="02040503050406030204" pitchFamily="18" charset="0"/>
                                    </a:rPr>
                                    <m:t>𝑘</m:t>
                                  </m:r>
                                </m:sup>
                              </m:sSubSup>
                            </m:e>
                          </m:nary>
                        </m:e>
                      </m:nary>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3011329" y="1579284"/>
                <a:ext cx="2120901" cy="1079334"/>
              </a:xfrm>
              <a:prstGeom prst="rect">
                <a:avLst/>
              </a:prstGeom>
              <a:blipFill>
                <a:blip r:embed="rId2"/>
                <a:stretch>
                  <a:fillRect/>
                </a:stretch>
              </a:blipFill>
            </p:spPr>
            <p:txBody>
              <a:bodyPr/>
              <a:lstStyle/>
              <a:p>
                <a:r>
                  <a:rPr lang="zh-TW" altLang="en-US">
                    <a:noFill/>
                  </a:rPr>
                  <a:t> </a:t>
                </a:r>
              </a:p>
            </p:txBody>
          </p:sp>
        </mc:Fallback>
      </mc:AlternateContent>
      <p:grpSp>
        <p:nvGrpSpPr>
          <p:cNvPr id="49" name="群組 48"/>
          <p:cNvGrpSpPr/>
          <p:nvPr/>
        </p:nvGrpSpPr>
        <p:grpSpPr>
          <a:xfrm>
            <a:off x="1453090" y="3757762"/>
            <a:ext cx="2910123" cy="2700673"/>
            <a:chOff x="1118013" y="4102561"/>
            <a:chExt cx="2910123" cy="2700673"/>
          </a:xfrm>
        </p:grpSpPr>
        <p:sp>
          <p:nvSpPr>
            <p:cNvPr id="23" name="橢圓 22"/>
            <p:cNvSpPr/>
            <p:nvPr/>
          </p:nvSpPr>
          <p:spPr>
            <a:xfrm>
              <a:off x="1134682"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4" name="橢圓 23"/>
            <p:cNvSpPr/>
            <p:nvPr/>
          </p:nvSpPr>
          <p:spPr>
            <a:xfrm>
              <a:off x="1976511"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6" name="橢圓 25"/>
            <p:cNvSpPr/>
            <p:nvPr/>
          </p:nvSpPr>
          <p:spPr>
            <a:xfrm>
              <a:off x="3398136"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7" name="橢圓 26"/>
            <p:cNvSpPr/>
            <p:nvPr/>
          </p:nvSpPr>
          <p:spPr>
            <a:xfrm>
              <a:off x="1134682"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橢圓 27"/>
            <p:cNvSpPr/>
            <p:nvPr/>
          </p:nvSpPr>
          <p:spPr>
            <a:xfrm>
              <a:off x="197651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0" name="橢圓 29"/>
            <p:cNvSpPr/>
            <p:nvPr/>
          </p:nvSpPr>
          <p:spPr>
            <a:xfrm>
              <a:off x="338457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5" name="橢圓 34"/>
            <p:cNvSpPr/>
            <p:nvPr/>
          </p:nvSpPr>
          <p:spPr>
            <a:xfrm>
              <a:off x="1118013"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6" name="橢圓 35"/>
            <p:cNvSpPr/>
            <p:nvPr/>
          </p:nvSpPr>
          <p:spPr>
            <a:xfrm>
              <a:off x="1959842"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38" name="橢圓 37"/>
            <p:cNvSpPr/>
            <p:nvPr/>
          </p:nvSpPr>
          <p:spPr>
            <a:xfrm>
              <a:off x="3377908"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43" name="文字方塊 42"/>
            <p:cNvSpPr txBox="1"/>
            <p:nvPr/>
          </p:nvSpPr>
          <p:spPr>
            <a:xfrm>
              <a:off x="2678192" y="4102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4" name="文字方塊 43"/>
            <p:cNvSpPr txBox="1"/>
            <p:nvPr/>
          </p:nvSpPr>
          <p:spPr>
            <a:xfrm>
              <a:off x="2669589" y="5012248"/>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5" name="文字方塊 44"/>
            <p:cNvSpPr txBox="1"/>
            <p:nvPr/>
          </p:nvSpPr>
          <p:spPr>
            <a:xfrm rot="5400000">
              <a:off x="1211229"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6" name="文字方塊 45"/>
            <p:cNvSpPr txBox="1"/>
            <p:nvPr/>
          </p:nvSpPr>
          <p:spPr>
            <a:xfrm rot="5400000">
              <a:off x="2053058"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7" name="文字方塊 46"/>
            <p:cNvSpPr txBox="1"/>
            <p:nvPr/>
          </p:nvSpPr>
          <p:spPr>
            <a:xfrm>
              <a:off x="2676252" y="6206283"/>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8" name="文字方塊 47"/>
            <p:cNvSpPr txBox="1"/>
            <p:nvPr/>
          </p:nvSpPr>
          <p:spPr>
            <a:xfrm rot="5400000">
              <a:off x="3443144" y="5706109"/>
              <a:ext cx="708319"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50" name="文字方塊 49"/>
              <p:cNvSpPr txBox="1"/>
              <p:nvPr/>
            </p:nvSpPr>
            <p:spPr>
              <a:xfrm>
                <a:off x="2844768" y="4284606"/>
                <a:ext cx="520720" cy="5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b="0" i="1" smtClean="0">
                              <a:latin typeface="Cambria Math" panose="02040503050406030204" pitchFamily="18" charset="0"/>
                            </a:rPr>
                            <m:t>𝑎</m:t>
                          </m:r>
                        </m:e>
                        <m:sub>
                          <m:r>
                            <a:rPr lang="en-US" altLang="zh-TW" sz="2800" b="0" i="1" smtClean="0">
                              <a:latin typeface="Cambria Math" panose="02040503050406030204" pitchFamily="18" charset="0"/>
                            </a:rPr>
                            <m:t>𝑖𝑗</m:t>
                          </m:r>
                        </m:sub>
                        <m:sup>
                          <m:r>
                            <a:rPr lang="en-US" altLang="zh-TW" sz="2800" b="0" i="1" smtClean="0">
                              <a:latin typeface="Cambria Math" panose="02040503050406030204" pitchFamily="18" charset="0"/>
                            </a:rPr>
                            <m:t>𝑘</m:t>
                          </m:r>
                        </m:sup>
                      </m:sSubSup>
                    </m:oMath>
                  </m:oMathPara>
                </a14:m>
                <a:endParaRPr lang="zh-TW" altLang="en-US" sz="28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2844768" y="4284606"/>
                <a:ext cx="520720" cy="514243"/>
              </a:xfrm>
              <a:prstGeom prst="rect">
                <a:avLst/>
              </a:prstGeom>
              <a:blipFill>
                <a:blip r:embed="rId3"/>
                <a:stretch>
                  <a:fillRect/>
                </a:stretch>
              </a:blipFill>
            </p:spPr>
            <p:txBody>
              <a:bodyPr/>
              <a:lstStyle/>
              <a:p>
                <a:r>
                  <a:rPr lang="zh-TW" altLang="en-US">
                    <a:noFill/>
                  </a:rPr>
                  <a:t> </a:t>
                </a:r>
              </a:p>
            </p:txBody>
          </p:sp>
        </mc:Fallback>
      </mc:AlternateContent>
      <p:sp>
        <p:nvSpPr>
          <p:cNvPr id="51" name="左大括弧 50"/>
          <p:cNvSpPr/>
          <p:nvPr/>
        </p:nvSpPr>
        <p:spPr>
          <a:xfrm>
            <a:off x="1170290" y="3866718"/>
            <a:ext cx="282800" cy="2591717"/>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左大括弧 52"/>
          <p:cNvSpPr/>
          <p:nvPr/>
        </p:nvSpPr>
        <p:spPr>
          <a:xfrm rot="5400000">
            <a:off x="2801702" y="2264254"/>
            <a:ext cx="243810" cy="2879211"/>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 name="文字方塊 53"/>
          <p:cNvSpPr txBox="1"/>
          <p:nvPr/>
        </p:nvSpPr>
        <p:spPr>
          <a:xfrm>
            <a:off x="2584090" y="3116952"/>
            <a:ext cx="679033" cy="461665"/>
          </a:xfrm>
          <a:prstGeom prst="rect">
            <a:avLst/>
          </a:prstGeom>
          <a:noFill/>
        </p:spPr>
        <p:txBody>
          <a:bodyPr wrap="square" rtlCol="0">
            <a:spAutoFit/>
          </a:bodyPr>
          <a:lstStyle/>
          <a:p>
            <a:pPr algn="ctr"/>
            <a:r>
              <a:rPr lang="en-US" altLang="zh-TW" sz="2400" dirty="0"/>
              <a:t>11</a:t>
            </a:r>
            <a:endParaRPr lang="zh-TW" altLang="en-US" sz="2400" dirty="0"/>
          </a:p>
        </p:txBody>
      </p:sp>
      <p:sp>
        <p:nvSpPr>
          <p:cNvPr id="55" name="文字方塊 54"/>
          <p:cNvSpPr txBox="1"/>
          <p:nvPr/>
        </p:nvSpPr>
        <p:spPr>
          <a:xfrm>
            <a:off x="526389" y="4905785"/>
            <a:ext cx="679033" cy="461665"/>
          </a:xfrm>
          <a:prstGeom prst="rect">
            <a:avLst/>
          </a:prstGeom>
          <a:noFill/>
        </p:spPr>
        <p:txBody>
          <a:bodyPr wrap="square" rtlCol="0">
            <a:spAutoFit/>
          </a:bodyPr>
          <a:lstStyle/>
          <a:p>
            <a:pPr algn="ctr"/>
            <a:r>
              <a:rPr lang="en-US" altLang="zh-TW" sz="2400" dirty="0"/>
              <a:t>11</a:t>
            </a:r>
            <a:endParaRPr lang="zh-TW" altLang="en-US" sz="2400" dirty="0"/>
          </a:p>
        </p:txBody>
      </p:sp>
      <p:sp>
        <p:nvSpPr>
          <p:cNvPr id="56" name="文字方塊 55"/>
          <p:cNvSpPr txBox="1"/>
          <p:nvPr/>
        </p:nvSpPr>
        <p:spPr>
          <a:xfrm>
            <a:off x="7074966" y="649262"/>
            <a:ext cx="622300" cy="523220"/>
          </a:xfrm>
          <a:prstGeom prst="rect">
            <a:avLst/>
          </a:prstGeom>
          <a:noFill/>
        </p:spPr>
        <p:txBody>
          <a:bodyPr wrap="square" rtlCol="0">
            <a:spAutoFit/>
          </a:bodyPr>
          <a:lstStyle/>
          <a:p>
            <a:pPr algn="ctr"/>
            <a:r>
              <a:rPr lang="en-US" altLang="zh-TW" sz="2800" dirty="0"/>
              <a:t>x</a:t>
            </a:r>
            <a:endParaRPr lang="zh-TW" altLang="en-US" sz="2800" dirty="0"/>
          </a:p>
        </p:txBody>
      </p:sp>
      <mc:AlternateContent xmlns:mc="http://schemas.openxmlformats.org/markup-compatibility/2006" xmlns:a14="http://schemas.microsoft.com/office/drawing/2010/main">
        <mc:Choice Requires="a14">
          <p:sp>
            <p:nvSpPr>
              <p:cNvPr id="57" name="文字方塊 56"/>
              <p:cNvSpPr txBox="1"/>
              <p:nvPr/>
            </p:nvSpPr>
            <p:spPr>
              <a:xfrm>
                <a:off x="351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351734" y="2654393"/>
                <a:ext cx="2274854" cy="498278"/>
              </a:xfrm>
              <a:prstGeom prst="rect">
                <a:avLst/>
              </a:prstGeom>
              <a:blipFill>
                <a:blip r:embed="rId4"/>
                <a:stretch>
                  <a:fillRect l="-1609" r="-536" b="-9756"/>
                </a:stretch>
              </a:blipFill>
            </p:spPr>
            <p:txBody>
              <a:bodyPr/>
              <a:lstStyle/>
              <a:p>
                <a:r>
                  <a:rPr lang="zh-TW" altLang="en-US">
                    <a:noFill/>
                  </a:rPr>
                  <a:t> </a:t>
                </a:r>
              </a:p>
            </p:txBody>
          </p:sp>
        </mc:Fallback>
      </mc:AlternateContent>
      <p:sp>
        <p:nvSpPr>
          <p:cNvPr id="58" name="文字方塊 57"/>
          <p:cNvSpPr txBox="1"/>
          <p:nvPr/>
        </p:nvSpPr>
        <p:spPr>
          <a:xfrm>
            <a:off x="2626588" y="2636516"/>
            <a:ext cx="2390351" cy="461665"/>
          </a:xfrm>
          <a:prstGeom prst="rect">
            <a:avLst/>
          </a:prstGeom>
          <a:noFill/>
        </p:spPr>
        <p:txBody>
          <a:bodyPr wrap="square" rtlCol="0">
            <a:spAutoFit/>
          </a:bodyPr>
          <a:lstStyle/>
          <a:p>
            <a:r>
              <a:rPr lang="en-US" altLang="zh-TW" sz="2400" dirty="0"/>
              <a:t>(gradient ascent)</a:t>
            </a:r>
            <a:endParaRPr lang="zh-TW" altLang="en-US" sz="2400" dirty="0"/>
          </a:p>
        </p:txBody>
      </p:sp>
    </p:spTree>
    <p:extLst>
      <p:ext uri="{BB962C8B-B14F-4D97-AF65-F5344CB8AC3E}">
        <p14:creationId xmlns:p14="http://schemas.microsoft.com/office/powerpoint/2010/main" val="305558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50" grpId="0"/>
      <p:bldP spid="51" grpId="0" animBg="1"/>
      <p:bldP spid="53" grpId="0" animBg="1"/>
      <p:bldP spid="54" grpId="0"/>
      <p:bldP spid="55"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91778" y="1000428"/>
            <a:ext cx="7845398" cy="4857143"/>
          </a:xfrm>
          <a:prstGeom prst="rect">
            <a:avLst/>
          </a:prstGeom>
        </p:spPr>
      </p:pic>
    </p:spTree>
    <p:extLst>
      <p:ext uri="{BB962C8B-B14F-4D97-AF65-F5344CB8AC3E}">
        <p14:creationId xmlns:p14="http://schemas.microsoft.com/office/powerpoint/2010/main" val="3561453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38793" y="3381127"/>
            <a:ext cx="4079621" cy="3027844"/>
          </a:xfrm>
          <a:prstGeom prst="rect">
            <a:avLst/>
          </a:prstGeom>
        </p:spPr>
      </p:pic>
      <p:sp>
        <p:nvSpPr>
          <p:cNvPr id="5" name="矩形 4"/>
          <p:cNvSpPr/>
          <p:nvPr/>
        </p:nvSpPr>
        <p:spPr>
          <a:xfrm>
            <a:off x="6480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6480786" y="3133094"/>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矩形 6"/>
          <p:cNvSpPr/>
          <p:nvPr/>
        </p:nvSpPr>
        <p:spPr>
          <a:xfrm>
            <a:off x="6480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6480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7100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7100483" y="266611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7100483" y="375776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7100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6362735" y="1131774"/>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4" name="文字方塊 13"/>
          <p:cNvSpPr txBox="1"/>
          <p:nvPr/>
        </p:nvSpPr>
        <p:spPr>
          <a:xfrm>
            <a:off x="5335520" y="1895827"/>
            <a:ext cx="1126435" cy="830997"/>
          </a:xfrm>
          <a:prstGeom prst="rect">
            <a:avLst/>
          </a:prstGeom>
          <a:noFill/>
        </p:spPr>
        <p:txBody>
          <a:bodyPr wrap="square" rtlCol="0">
            <a:spAutoFit/>
          </a:bodyPr>
          <a:lstStyle/>
          <a:p>
            <a:pPr algn="ctr"/>
            <a:r>
              <a:rPr lang="en-US" altLang="zh-TW" sz="2400" dirty="0"/>
              <a:t>25 3x3 filters</a:t>
            </a:r>
            <a:endParaRPr lang="zh-TW" altLang="en-US" sz="2400" dirty="0"/>
          </a:p>
        </p:txBody>
      </p:sp>
      <p:sp>
        <p:nvSpPr>
          <p:cNvPr id="15" name="文字方塊 14"/>
          <p:cNvSpPr txBox="1"/>
          <p:nvPr/>
        </p:nvSpPr>
        <p:spPr>
          <a:xfrm>
            <a:off x="5346231" y="4064052"/>
            <a:ext cx="1126435" cy="830997"/>
          </a:xfrm>
          <a:prstGeom prst="rect">
            <a:avLst/>
          </a:prstGeom>
          <a:noFill/>
        </p:spPr>
        <p:txBody>
          <a:bodyPr wrap="square" rtlCol="0">
            <a:spAutoFit/>
          </a:bodyPr>
          <a:lstStyle/>
          <a:p>
            <a:pPr algn="ctr"/>
            <a:r>
              <a:rPr lang="en-US" altLang="zh-TW" sz="2400" dirty="0"/>
              <a:t>50 3x3 filters</a:t>
            </a:r>
            <a:endParaRPr lang="zh-TW" altLang="en-US" sz="2400" dirty="0"/>
          </a:p>
        </p:txBody>
      </p:sp>
      <p:sp>
        <p:nvSpPr>
          <p:cNvPr id="17" name="矩形 16"/>
          <p:cNvSpPr/>
          <p:nvPr/>
        </p:nvSpPr>
        <p:spPr>
          <a:xfrm>
            <a:off x="208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19" name="文字方塊 18"/>
          <p:cNvSpPr txBox="1"/>
          <p:nvPr/>
        </p:nvSpPr>
        <p:spPr>
          <a:xfrm>
            <a:off x="5335520" y="4875188"/>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3" name="文字方塊 22"/>
          <p:cNvSpPr txBox="1"/>
          <p:nvPr/>
        </p:nvSpPr>
        <p:spPr>
          <a:xfrm>
            <a:off x="263673" y="683359"/>
            <a:ext cx="4131175" cy="830997"/>
          </a:xfrm>
          <a:prstGeom prst="rect">
            <a:avLst/>
          </a:prstGeom>
          <a:noFill/>
        </p:spPr>
        <p:txBody>
          <a:bodyPr wrap="square" rtlCol="0">
            <a:spAutoFit/>
          </a:bodyPr>
          <a:lstStyle/>
          <a:p>
            <a:r>
              <a:rPr lang="en-US" altLang="zh-TW" sz="2400" dirty="0"/>
              <a:t>The output of the k-</a:t>
            </a:r>
            <a:r>
              <a:rPr lang="en-US" altLang="zh-TW" sz="2400" dirty="0" err="1"/>
              <a:t>th</a:t>
            </a:r>
            <a:r>
              <a:rPr lang="en-US" altLang="zh-TW" sz="2400" dirty="0"/>
              <a:t> filter is a 11 x 11 matrix.</a:t>
            </a:r>
            <a:endParaRPr lang="zh-TW" altLang="en-US" sz="2400" dirty="0"/>
          </a:p>
        </p:txBody>
      </p:sp>
      <p:sp>
        <p:nvSpPr>
          <p:cNvPr id="24" name="文字方塊 23"/>
          <p:cNvSpPr txBox="1"/>
          <p:nvPr/>
        </p:nvSpPr>
        <p:spPr>
          <a:xfrm>
            <a:off x="263673" y="1437156"/>
            <a:ext cx="3279628" cy="830997"/>
          </a:xfrm>
          <a:prstGeom prst="rect">
            <a:avLst/>
          </a:prstGeom>
          <a:noFill/>
        </p:spPr>
        <p:txBody>
          <a:bodyPr wrap="square" rtlCol="0">
            <a:spAutoFit/>
          </a:bodyPr>
          <a:lstStyle/>
          <a:p>
            <a:r>
              <a:rPr lang="en-US" altLang="zh-TW" sz="2400" dirty="0"/>
              <a:t>Degree of the activation of the k-</a:t>
            </a:r>
            <a:r>
              <a:rPr lang="en-US" altLang="zh-TW" sz="2400" dirty="0" err="1"/>
              <a:t>th</a:t>
            </a:r>
            <a:r>
              <a:rPr lang="en-US" altLang="zh-TW" sz="2400" dirty="0"/>
              <a:t> filter:</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3011329"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𝑘</m:t>
                          </m:r>
                        </m:sup>
                      </m:sSup>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11</m:t>
                          </m:r>
                        </m:sup>
                        <m:e>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11</m:t>
                              </m:r>
                            </m:sup>
                            <m:e>
                              <m:sSubSup>
                                <m:sSubSupPr>
                                  <m:ctrlPr>
                                    <a:rPr lang="en-US" altLang="zh-TW" sz="2400" b="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𝑖𝑗</m:t>
                                  </m:r>
                                </m:sub>
                                <m:sup>
                                  <m:r>
                                    <a:rPr lang="en-US" altLang="zh-TW" sz="2400" b="0" i="1" smtClean="0">
                                      <a:latin typeface="Cambria Math" panose="02040503050406030204" pitchFamily="18" charset="0"/>
                                    </a:rPr>
                                    <m:t>𝑘</m:t>
                                  </m:r>
                                </m:sup>
                              </m:sSubSup>
                            </m:e>
                          </m:nary>
                        </m:e>
                      </m:nary>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3011329" y="1579284"/>
                <a:ext cx="2120901" cy="107933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51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51734" y="2654393"/>
                <a:ext cx="2274854" cy="498278"/>
              </a:xfrm>
              <a:prstGeom prst="rect">
                <a:avLst/>
              </a:prstGeom>
              <a:blipFill>
                <a:blip r:embed="rId4"/>
                <a:stretch>
                  <a:fillRect l="-1609" r="-536" b="-9756"/>
                </a:stretch>
              </a:blipFill>
            </p:spPr>
            <p:txBody>
              <a:bodyPr/>
              <a:lstStyle/>
              <a:p>
                <a:r>
                  <a:rPr lang="zh-TW" altLang="en-US">
                    <a:noFill/>
                  </a:rPr>
                  <a:t> </a:t>
                </a:r>
              </a:p>
            </p:txBody>
          </p:sp>
        </mc:Fallback>
      </mc:AlternateContent>
      <p:sp>
        <p:nvSpPr>
          <p:cNvPr id="27" name="文字方塊 26"/>
          <p:cNvSpPr txBox="1"/>
          <p:nvPr/>
        </p:nvSpPr>
        <p:spPr>
          <a:xfrm>
            <a:off x="2626588" y="2636516"/>
            <a:ext cx="2390351" cy="461665"/>
          </a:xfrm>
          <a:prstGeom prst="rect">
            <a:avLst/>
          </a:prstGeom>
          <a:noFill/>
        </p:spPr>
        <p:txBody>
          <a:bodyPr wrap="square" rtlCol="0">
            <a:spAutoFit/>
          </a:bodyPr>
          <a:lstStyle/>
          <a:p>
            <a:r>
              <a:rPr lang="en-US" altLang="zh-TW" sz="2400" dirty="0"/>
              <a:t>(gradient ascent)</a:t>
            </a:r>
            <a:endParaRPr lang="zh-TW" altLang="en-US" sz="2400" dirty="0"/>
          </a:p>
        </p:txBody>
      </p:sp>
      <p:sp>
        <p:nvSpPr>
          <p:cNvPr id="2" name="文字方塊 1"/>
          <p:cNvSpPr txBox="1"/>
          <p:nvPr/>
        </p:nvSpPr>
        <p:spPr>
          <a:xfrm>
            <a:off x="4718414" y="6001444"/>
            <a:ext cx="2107210" cy="461665"/>
          </a:xfrm>
          <a:prstGeom prst="rect">
            <a:avLst/>
          </a:prstGeom>
          <a:noFill/>
        </p:spPr>
        <p:txBody>
          <a:bodyPr wrap="square" rtlCol="0">
            <a:spAutoFit/>
          </a:bodyPr>
          <a:lstStyle/>
          <a:p>
            <a:r>
              <a:rPr lang="en-US" altLang="zh-TW" sz="2400" dirty="0"/>
              <a:t>For each filter</a:t>
            </a:r>
            <a:endParaRPr lang="zh-TW" altLang="en-US" sz="2400" dirty="0"/>
          </a:p>
        </p:txBody>
      </p:sp>
    </p:spTree>
    <p:extLst>
      <p:ext uri="{BB962C8B-B14F-4D97-AF65-F5344CB8AC3E}">
        <p14:creationId xmlns:p14="http://schemas.microsoft.com/office/powerpoint/2010/main" val="3012952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34" y="2454063"/>
            <a:ext cx="3381376" cy="3381376"/>
          </a:xfrm>
          <a:prstGeom prst="rect">
            <a:avLst/>
          </a:prstGeom>
        </p:spPr>
      </p:pic>
      <p:sp>
        <p:nvSpPr>
          <p:cNvPr id="5" name="矩形 4"/>
          <p:cNvSpPr/>
          <p:nvPr/>
        </p:nvSpPr>
        <p:spPr>
          <a:xfrm>
            <a:off x="208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6" name="矩形 5"/>
          <p:cNvSpPr/>
          <p:nvPr/>
        </p:nvSpPr>
        <p:spPr>
          <a:xfrm>
            <a:off x="6556986" y="1019607"/>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7" name="矩形 6"/>
          <p:cNvSpPr/>
          <p:nvPr/>
        </p:nvSpPr>
        <p:spPr>
          <a:xfrm>
            <a:off x="6556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1" name="向下箭號 17"/>
          <p:cNvSpPr/>
          <p:nvPr/>
        </p:nvSpPr>
        <p:spPr>
          <a:xfrm>
            <a:off x="7189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p:cNvSpPr txBox="1"/>
          <p:nvPr/>
        </p:nvSpPr>
        <p:spPr>
          <a:xfrm>
            <a:off x="6777234" y="270229"/>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6" name="向下箭號 17"/>
          <p:cNvSpPr/>
          <p:nvPr/>
        </p:nvSpPr>
        <p:spPr>
          <a:xfrm>
            <a:off x="7189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下箭號 17"/>
          <p:cNvSpPr/>
          <p:nvPr/>
        </p:nvSpPr>
        <p:spPr>
          <a:xfrm>
            <a:off x="7190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矩形 17"/>
          <p:cNvSpPr/>
          <p:nvPr/>
        </p:nvSpPr>
        <p:spPr>
          <a:xfrm>
            <a:off x="6556986" y="2464910"/>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9" name="矩形 18"/>
          <p:cNvSpPr/>
          <p:nvPr/>
        </p:nvSpPr>
        <p:spPr>
          <a:xfrm>
            <a:off x="6556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20" name="向下箭號 17"/>
          <p:cNvSpPr/>
          <p:nvPr/>
        </p:nvSpPr>
        <p:spPr>
          <a:xfrm>
            <a:off x="7189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下箭號 17"/>
          <p:cNvSpPr/>
          <p:nvPr/>
        </p:nvSpPr>
        <p:spPr>
          <a:xfrm>
            <a:off x="7189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p:cNvSpPr/>
          <p:nvPr/>
        </p:nvSpPr>
        <p:spPr>
          <a:xfrm>
            <a:off x="6556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26" name="圖片 25"/>
          <p:cNvPicPr>
            <a:picLocks noChangeAspect="1"/>
          </p:cNvPicPr>
          <p:nvPr/>
        </p:nvPicPr>
        <p:blipFill>
          <a:blip r:embed="rId3"/>
          <a:stretch>
            <a:fillRect/>
          </a:stretch>
        </p:blipFill>
        <p:spPr>
          <a:xfrm flipV="1">
            <a:off x="6628523" y="4736334"/>
            <a:ext cx="1619048" cy="1752381"/>
          </a:xfrm>
          <a:prstGeom prst="rect">
            <a:avLst/>
          </a:prstGeom>
        </p:spPr>
      </p:pic>
      <p:sp>
        <p:nvSpPr>
          <p:cNvPr id="27" name="向下箭號 17"/>
          <p:cNvSpPr/>
          <p:nvPr/>
        </p:nvSpPr>
        <p:spPr>
          <a:xfrm>
            <a:off x="7189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045508" y="5794773"/>
                <a:ext cx="397416"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b="0" i="1" smtClean="0">
                              <a:latin typeface="Cambria Math" panose="02040503050406030204" pitchFamily="18" charset="0"/>
                            </a:rPr>
                            <m:t>𝑗</m:t>
                          </m:r>
                        </m:sub>
                      </m:sSub>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045508" y="5794773"/>
                <a:ext cx="397416" cy="465577"/>
              </a:xfrm>
              <a:prstGeom prst="rect">
                <a:avLst/>
              </a:prstGeom>
              <a:blipFill>
                <a:blip r:embed="rId4"/>
                <a:stretch>
                  <a:fillRect/>
                </a:stretch>
              </a:blipFill>
            </p:spPr>
            <p:txBody>
              <a:bodyPr/>
              <a:lstStyle/>
              <a:p>
                <a:r>
                  <a:rPr lang="zh-TW" altLang="en-US">
                    <a:noFill/>
                  </a:rPr>
                  <a:t> </a:t>
                </a:r>
              </a:p>
            </p:txBody>
          </p:sp>
        </mc:Fallback>
      </mc:AlternateContent>
      <p:cxnSp>
        <p:nvCxnSpPr>
          <p:cNvPr id="30" name="直線單箭頭接點 29"/>
          <p:cNvCxnSpPr/>
          <p:nvPr/>
        </p:nvCxnSpPr>
        <p:spPr>
          <a:xfrm flipH="1">
            <a:off x="6341319" y="5533983"/>
            <a:ext cx="299904" cy="42207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2630017" y="1636239"/>
                <a:ext cx="2252604"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b="0" i="1" smtClean="0">
                                  <a:latin typeface="Cambria Math" panose="02040503050406030204" pitchFamily="18" charset="0"/>
                                </a:rPr>
                                <m:t>𝑗</m:t>
                              </m:r>
                            </m:sup>
                          </m:sSup>
                        </m:e>
                      </m:func>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630017" y="1636239"/>
                <a:ext cx="2252604" cy="503664"/>
              </a:xfrm>
              <a:prstGeom prst="rect">
                <a:avLst/>
              </a:prstGeom>
              <a:blipFill>
                <a:blip r:embed="rId5"/>
                <a:stretch>
                  <a:fillRect/>
                </a:stretch>
              </a:blipFill>
            </p:spPr>
            <p:txBody>
              <a:bodyPr/>
              <a:lstStyle/>
              <a:p>
                <a:r>
                  <a:rPr lang="zh-TW" altLang="en-US">
                    <a:noFill/>
                  </a:rPr>
                  <a:t> </a:t>
                </a:r>
              </a:p>
            </p:txBody>
          </p:sp>
        </mc:Fallback>
      </mc:AlternateContent>
      <p:sp>
        <p:nvSpPr>
          <p:cNvPr id="36" name="文字方塊 35"/>
          <p:cNvSpPr txBox="1"/>
          <p:nvPr/>
        </p:nvSpPr>
        <p:spPr>
          <a:xfrm>
            <a:off x="946718" y="5835439"/>
            <a:ext cx="4788208" cy="461665"/>
          </a:xfrm>
          <a:prstGeom prst="rect">
            <a:avLst/>
          </a:prstGeom>
          <a:noFill/>
        </p:spPr>
        <p:txBody>
          <a:bodyPr wrap="square" rtlCol="0">
            <a:spAutoFit/>
          </a:bodyPr>
          <a:lstStyle/>
          <a:p>
            <a:r>
              <a:rPr lang="en-US" altLang="zh-TW" sz="2400" dirty="0"/>
              <a:t>Each figure corresponds to a neuron</a:t>
            </a:r>
            <a:endParaRPr lang="zh-TW" altLang="en-US" sz="2400" dirty="0"/>
          </a:p>
        </p:txBody>
      </p:sp>
      <p:sp>
        <p:nvSpPr>
          <p:cNvPr id="37" name="文字方塊 36"/>
          <p:cNvSpPr txBox="1"/>
          <p:nvPr/>
        </p:nvSpPr>
        <p:spPr>
          <a:xfrm>
            <a:off x="831470" y="1019607"/>
            <a:ext cx="4788208" cy="830997"/>
          </a:xfrm>
          <a:prstGeom prst="rect">
            <a:avLst/>
          </a:prstGeom>
          <a:noFill/>
        </p:spPr>
        <p:txBody>
          <a:bodyPr wrap="square" rtlCol="0">
            <a:spAutoFit/>
          </a:bodyPr>
          <a:lstStyle/>
          <a:p>
            <a:r>
              <a:rPr lang="en-US" altLang="zh-TW" sz="2400" dirty="0"/>
              <a:t>Find an image maximizing the output of neuron:</a:t>
            </a:r>
            <a:endParaRPr lang="zh-TW" altLang="en-US" sz="2400" dirty="0"/>
          </a:p>
        </p:txBody>
      </p:sp>
    </p:spTree>
    <p:extLst>
      <p:ext uri="{BB962C8B-B14F-4D97-AF65-F5344CB8AC3E}">
        <p14:creationId xmlns:p14="http://schemas.microsoft.com/office/powerpoint/2010/main" val="4702820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6" grpId="0"/>
      <p:bldP spid="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027" y="1656545"/>
            <a:ext cx="3419451" cy="3419451"/>
          </a:xfrm>
        </p:spPr>
      </p:pic>
      <p:sp>
        <p:nvSpPr>
          <p:cNvPr id="5" name="矩形 4"/>
          <p:cNvSpPr/>
          <p:nvPr/>
        </p:nvSpPr>
        <p:spPr>
          <a:xfrm>
            <a:off x="6556986" y="1019607"/>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6556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向下箭號 17"/>
          <p:cNvSpPr/>
          <p:nvPr/>
        </p:nvSpPr>
        <p:spPr>
          <a:xfrm>
            <a:off x="7189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6777234" y="270229"/>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9" name="向下箭號 17"/>
          <p:cNvSpPr/>
          <p:nvPr/>
        </p:nvSpPr>
        <p:spPr>
          <a:xfrm>
            <a:off x="7189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7190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矩形 10"/>
          <p:cNvSpPr/>
          <p:nvPr/>
        </p:nvSpPr>
        <p:spPr>
          <a:xfrm>
            <a:off x="6556986" y="2464910"/>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2" name="矩形 11"/>
          <p:cNvSpPr/>
          <p:nvPr/>
        </p:nvSpPr>
        <p:spPr>
          <a:xfrm>
            <a:off x="6556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3" name="向下箭號 17"/>
          <p:cNvSpPr/>
          <p:nvPr/>
        </p:nvSpPr>
        <p:spPr>
          <a:xfrm>
            <a:off x="7189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7"/>
          <p:cNvSpPr/>
          <p:nvPr/>
        </p:nvSpPr>
        <p:spPr>
          <a:xfrm>
            <a:off x="7189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p:cNvSpPr/>
          <p:nvPr/>
        </p:nvSpPr>
        <p:spPr>
          <a:xfrm>
            <a:off x="6556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16" name="圖片 15"/>
          <p:cNvPicPr>
            <a:picLocks noChangeAspect="1"/>
          </p:cNvPicPr>
          <p:nvPr/>
        </p:nvPicPr>
        <p:blipFill>
          <a:blip r:embed="rId3"/>
          <a:stretch>
            <a:fillRect/>
          </a:stretch>
        </p:blipFill>
        <p:spPr>
          <a:xfrm flipV="1">
            <a:off x="6628523" y="4736334"/>
            <a:ext cx="1619048" cy="1752381"/>
          </a:xfrm>
          <a:prstGeom prst="rect">
            <a:avLst/>
          </a:prstGeom>
        </p:spPr>
      </p:pic>
      <p:sp>
        <p:nvSpPr>
          <p:cNvPr id="17" name="向下箭號 17"/>
          <p:cNvSpPr/>
          <p:nvPr/>
        </p:nvSpPr>
        <p:spPr>
          <a:xfrm>
            <a:off x="7189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6242135" y="6089429"/>
                <a:ext cx="386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𝑖</m:t>
                          </m:r>
                        </m:sub>
                      </m:sSub>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242135" y="6089429"/>
                <a:ext cx="386388" cy="430887"/>
              </a:xfrm>
              <a:prstGeom prst="rect">
                <a:avLst/>
              </a:prstGeom>
              <a:blipFill>
                <a:blip r:embed="rId4"/>
                <a:stretch>
                  <a:fillRect/>
                </a:stretch>
              </a:blipFill>
            </p:spPr>
            <p:txBody>
              <a:bodyPr/>
              <a:lstStyle/>
              <a:p>
                <a:r>
                  <a:rPr lang="zh-TW" altLang="en-US">
                    <a:noFill/>
                  </a:rPr>
                  <a:t> </a:t>
                </a:r>
              </a:p>
            </p:txBody>
          </p:sp>
        </mc:Fallback>
      </mc:AlternateContent>
      <p:cxnSp>
        <p:nvCxnSpPr>
          <p:cNvPr id="19" name="直線單箭頭接點 18"/>
          <p:cNvCxnSpPr/>
          <p:nvPr/>
        </p:nvCxnSpPr>
        <p:spPr>
          <a:xfrm flipH="1">
            <a:off x="6628523" y="6180839"/>
            <a:ext cx="498783" cy="1802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8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mc:AlternateContent xmlns:mc="http://schemas.openxmlformats.org/markup-compatibility/2006" xmlns:a14="http://schemas.microsoft.com/office/drawing/2010/main">
        <mc:Choice Requires="a14">
          <p:sp>
            <p:nvSpPr>
              <p:cNvPr id="24" name="文字方塊 23"/>
              <p:cNvSpPr txBox="1"/>
              <p:nvPr/>
            </p:nvSpPr>
            <p:spPr>
              <a:xfrm>
                <a:off x="894373" y="976432"/>
                <a:ext cx="2225738"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𝑖</m:t>
                              </m:r>
                            </m:sup>
                          </m:sSup>
                        </m:e>
                      </m:func>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894373" y="976432"/>
                <a:ext cx="2225738" cy="503664"/>
              </a:xfrm>
              <a:prstGeom prst="rect">
                <a:avLst/>
              </a:prstGeom>
              <a:blipFill>
                <a:blip r:embed="rId5"/>
                <a:stretch>
                  <a:fillRect/>
                </a:stretch>
              </a:blipFill>
            </p:spPr>
            <p:txBody>
              <a:bodyPr/>
              <a:lstStyle/>
              <a:p>
                <a:r>
                  <a:rPr lang="zh-TW" altLang="en-US">
                    <a:noFill/>
                  </a:rPr>
                  <a:t> </a:t>
                </a:r>
              </a:p>
            </p:txBody>
          </p:sp>
        </mc:Fallback>
      </mc:AlternateContent>
      <p:sp>
        <p:nvSpPr>
          <p:cNvPr id="25" name="文字方塊 24"/>
          <p:cNvSpPr txBox="1"/>
          <p:nvPr/>
        </p:nvSpPr>
        <p:spPr>
          <a:xfrm>
            <a:off x="3529887" y="993455"/>
            <a:ext cx="2312548" cy="461665"/>
          </a:xfrm>
          <a:prstGeom prst="rect">
            <a:avLst/>
          </a:prstGeom>
          <a:noFill/>
        </p:spPr>
        <p:txBody>
          <a:bodyPr wrap="square" rtlCol="0">
            <a:spAutoFit/>
          </a:bodyPr>
          <a:lstStyle/>
          <a:p>
            <a:pPr algn="ctr"/>
            <a:r>
              <a:rPr lang="en-US" altLang="zh-TW" sz="2400" dirty="0"/>
              <a:t>Can we see digits?</a:t>
            </a:r>
            <a:endParaRPr lang="zh-TW" altLang="en-US" sz="2400" dirty="0"/>
          </a:p>
        </p:txBody>
      </p:sp>
      <p:sp>
        <p:nvSpPr>
          <p:cNvPr id="26" name="矩形 25"/>
          <p:cNvSpPr/>
          <p:nvPr/>
        </p:nvSpPr>
        <p:spPr>
          <a:xfrm>
            <a:off x="1659027" y="232385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7" name="矩形 26"/>
          <p:cNvSpPr/>
          <p:nvPr/>
        </p:nvSpPr>
        <p:spPr>
          <a:xfrm>
            <a:off x="2865470" y="232749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8" name="矩形 27"/>
          <p:cNvSpPr/>
          <p:nvPr/>
        </p:nvSpPr>
        <p:spPr>
          <a:xfrm>
            <a:off x="4057600" y="232749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9" name="矩形 28"/>
          <p:cNvSpPr/>
          <p:nvPr/>
        </p:nvSpPr>
        <p:spPr>
          <a:xfrm>
            <a:off x="1659026" y="353473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30" name="矩形 29"/>
          <p:cNvSpPr/>
          <p:nvPr/>
        </p:nvSpPr>
        <p:spPr>
          <a:xfrm>
            <a:off x="2858312" y="3547243"/>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31" name="矩形 30"/>
          <p:cNvSpPr/>
          <p:nvPr/>
        </p:nvSpPr>
        <p:spPr>
          <a:xfrm>
            <a:off x="4057599" y="353473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32" name="矩形 31"/>
          <p:cNvSpPr/>
          <p:nvPr/>
        </p:nvSpPr>
        <p:spPr>
          <a:xfrm>
            <a:off x="1659025" y="474561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3" name="矩形 32"/>
          <p:cNvSpPr/>
          <p:nvPr/>
        </p:nvSpPr>
        <p:spPr>
          <a:xfrm>
            <a:off x="2865470" y="4745617"/>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34" name="矩形 33"/>
          <p:cNvSpPr/>
          <p:nvPr/>
        </p:nvSpPr>
        <p:spPr>
          <a:xfrm>
            <a:off x="4057598" y="470378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sp>
        <p:nvSpPr>
          <p:cNvPr id="35" name="矩形 34"/>
          <p:cNvSpPr/>
          <p:nvPr/>
        </p:nvSpPr>
        <p:spPr>
          <a:xfrm>
            <a:off x="493606" y="5407744"/>
            <a:ext cx="5750292" cy="738664"/>
          </a:xfrm>
          <a:prstGeom prst="rect">
            <a:avLst/>
          </a:prstGeom>
        </p:spPr>
        <p:txBody>
          <a:bodyPr wrap="none">
            <a:spAutoFit/>
          </a:bodyPr>
          <a:lstStyle/>
          <a:p>
            <a:r>
              <a:rPr lang="en-US" altLang="zh-TW" sz="2400" dirty="0">
                <a:solidFill>
                  <a:srgbClr val="000000"/>
                </a:solidFill>
                <a:latin typeface="Roboto"/>
              </a:rPr>
              <a:t>Deep Neural Networks are Easily Fooled</a:t>
            </a:r>
          </a:p>
          <a:p>
            <a:r>
              <a:rPr lang="en-US" altLang="zh-TW" dirty="0"/>
              <a:t>https://www.youtube.com/watch?v=M2IebCN9Ht4</a:t>
            </a:r>
            <a:endParaRPr lang="zh-TW" altLang="en-US" dirty="0"/>
          </a:p>
        </p:txBody>
      </p:sp>
    </p:spTree>
    <p:extLst>
      <p:ext uri="{BB962C8B-B14F-4D97-AF65-F5344CB8AC3E}">
        <p14:creationId xmlns:p14="http://schemas.microsoft.com/office/powerpoint/2010/main" val="1373158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does CNN learn?</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5111" y="2833591"/>
            <a:ext cx="3406825" cy="3406825"/>
          </a:xfrm>
        </p:spPr>
      </p:pic>
      <p:sp>
        <p:nvSpPr>
          <p:cNvPr id="15" name="矩形 14"/>
          <p:cNvSpPr/>
          <p:nvPr/>
        </p:nvSpPr>
        <p:spPr>
          <a:xfrm>
            <a:off x="4875113" y="347150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6" name="矩形 15"/>
          <p:cNvSpPr/>
          <p:nvPr/>
        </p:nvSpPr>
        <p:spPr>
          <a:xfrm>
            <a:off x="6081556" y="347514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7" name="矩形 16"/>
          <p:cNvSpPr/>
          <p:nvPr/>
        </p:nvSpPr>
        <p:spPr>
          <a:xfrm>
            <a:off x="7273686" y="347514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8" name="矩形 17"/>
          <p:cNvSpPr/>
          <p:nvPr/>
        </p:nvSpPr>
        <p:spPr>
          <a:xfrm>
            <a:off x="4875112" y="468238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19" name="矩形 18"/>
          <p:cNvSpPr/>
          <p:nvPr/>
        </p:nvSpPr>
        <p:spPr>
          <a:xfrm>
            <a:off x="6074398" y="4694894"/>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20" name="矩形 19"/>
          <p:cNvSpPr/>
          <p:nvPr/>
        </p:nvSpPr>
        <p:spPr>
          <a:xfrm>
            <a:off x="7273685" y="468238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21" name="矩形 20"/>
          <p:cNvSpPr/>
          <p:nvPr/>
        </p:nvSpPr>
        <p:spPr>
          <a:xfrm>
            <a:off x="4875111" y="589326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22" name="矩形 21"/>
          <p:cNvSpPr/>
          <p:nvPr/>
        </p:nvSpPr>
        <p:spPr>
          <a:xfrm>
            <a:off x="6081556" y="589326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23" name="矩形 22"/>
          <p:cNvSpPr/>
          <p:nvPr/>
        </p:nvSpPr>
        <p:spPr>
          <a:xfrm>
            <a:off x="7273684" y="5851432"/>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pic>
        <p:nvPicPr>
          <p:cNvPr id="2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02" y="2820967"/>
            <a:ext cx="3419451" cy="3419451"/>
          </a:xfrm>
          <a:prstGeom prst="rect">
            <a:avLst/>
          </a:prstGeom>
        </p:spPr>
      </p:pic>
      <p:sp>
        <p:nvSpPr>
          <p:cNvPr id="26" name="矩形 25"/>
          <p:cNvSpPr/>
          <p:nvPr/>
        </p:nvSpPr>
        <p:spPr>
          <a:xfrm>
            <a:off x="760502" y="348827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7" name="矩形 26"/>
          <p:cNvSpPr/>
          <p:nvPr/>
        </p:nvSpPr>
        <p:spPr>
          <a:xfrm>
            <a:off x="1966945" y="349192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8" name="矩形 27"/>
          <p:cNvSpPr/>
          <p:nvPr/>
        </p:nvSpPr>
        <p:spPr>
          <a:xfrm>
            <a:off x="3159075" y="349192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9" name="矩形 28"/>
          <p:cNvSpPr/>
          <p:nvPr/>
        </p:nvSpPr>
        <p:spPr>
          <a:xfrm>
            <a:off x="760501" y="469915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30" name="矩形 29"/>
          <p:cNvSpPr/>
          <p:nvPr/>
        </p:nvSpPr>
        <p:spPr>
          <a:xfrm>
            <a:off x="1959787" y="471166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31" name="矩形 30"/>
          <p:cNvSpPr/>
          <p:nvPr/>
        </p:nvSpPr>
        <p:spPr>
          <a:xfrm>
            <a:off x="3159074" y="469915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32" name="矩形 31"/>
          <p:cNvSpPr/>
          <p:nvPr/>
        </p:nvSpPr>
        <p:spPr>
          <a:xfrm>
            <a:off x="760500" y="591003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3" name="矩形 32"/>
          <p:cNvSpPr/>
          <p:nvPr/>
        </p:nvSpPr>
        <p:spPr>
          <a:xfrm>
            <a:off x="1966945" y="591003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34" name="矩形 33"/>
          <p:cNvSpPr/>
          <p:nvPr/>
        </p:nvSpPr>
        <p:spPr>
          <a:xfrm>
            <a:off x="3159073" y="5868203"/>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mc:AlternateContent xmlns:mc="http://schemas.openxmlformats.org/markup-compatibility/2006" xmlns:a14="http://schemas.microsoft.com/office/drawing/2010/main">
        <mc:Choice Requires="a14">
          <p:sp>
            <p:nvSpPr>
              <p:cNvPr id="35" name="文字方塊 34"/>
              <p:cNvSpPr txBox="1"/>
              <p:nvPr/>
            </p:nvSpPr>
            <p:spPr>
              <a:xfrm>
                <a:off x="1357358" y="1965890"/>
                <a:ext cx="2225738"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𝑦</m:t>
                              </m:r>
                            </m:e>
                            <m:sup>
                              <m:r>
                                <a:rPr lang="en-US" altLang="zh-TW" sz="2400" b="0" i="1" smtClean="0">
                                  <a:latin typeface="Cambria Math" panose="02040503050406030204" pitchFamily="18" charset="0"/>
                                </a:rPr>
                                <m:t>𝑖</m:t>
                              </m:r>
                            </m:sup>
                          </m:sSup>
                        </m:e>
                      </m:func>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1357358" y="1965890"/>
                <a:ext cx="2225738" cy="50366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4179953" y="1718894"/>
                <a:ext cx="4813239"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lim>
                          </m:limLow>
                        </m:fName>
                        <m:e>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r>
                                <a:rPr lang="en-US" altLang="zh-CN" sz="2400" b="0" i="1">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𝑗</m:t>
                                  </m:r>
                                </m:sub>
                                <m:sup/>
                                <m:e>
                                  <m:d>
                                    <m:dPr>
                                      <m:begChr m:val="|"/>
                                      <m:endChr m:val="|"/>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𝑖𝑗</m:t>
                                          </m:r>
                                        </m:sub>
                                      </m:sSub>
                                    </m:e>
                                  </m:d>
                                </m:e>
                              </m:nary>
                            </m:e>
                          </m:d>
                        </m:e>
                      </m:func>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4179953" y="1718894"/>
                <a:ext cx="4813239" cy="954557"/>
              </a:xfrm>
              <a:prstGeom prst="rect">
                <a:avLst/>
              </a:prstGeom>
              <a:blipFill>
                <a:blip r:embed="rId5"/>
                <a:stretch>
                  <a:fillRect/>
                </a:stretch>
              </a:blipFill>
            </p:spPr>
            <p:txBody>
              <a:bodyPr/>
              <a:lstStyle/>
              <a:p>
                <a:r>
                  <a:rPr lang="zh-CN" altLang="en-US">
                    <a:noFill/>
                  </a:rPr>
                  <a:t> </a:t>
                </a:r>
              </a:p>
            </p:txBody>
          </p:sp>
        </mc:Fallback>
      </mc:AlternateContent>
      <p:sp>
        <p:nvSpPr>
          <p:cNvPr id="37" name="文字方塊 36"/>
          <p:cNvSpPr txBox="1"/>
          <p:nvPr/>
        </p:nvSpPr>
        <p:spPr>
          <a:xfrm>
            <a:off x="6964775" y="933450"/>
            <a:ext cx="1719508" cy="830997"/>
          </a:xfrm>
          <a:prstGeom prst="rect">
            <a:avLst/>
          </a:prstGeom>
          <a:noFill/>
        </p:spPr>
        <p:txBody>
          <a:bodyPr wrap="square" rtlCol="0">
            <a:spAutoFit/>
          </a:bodyPr>
          <a:lstStyle/>
          <a:p>
            <a:pPr algn="ctr"/>
            <a:r>
              <a:rPr lang="en-US" altLang="zh-TW" sz="2400" dirty="0"/>
              <a:t>Over all pixel values</a:t>
            </a:r>
            <a:endParaRPr lang="zh-TW" altLang="en-US" sz="2400" dirty="0"/>
          </a:p>
        </p:txBody>
      </p:sp>
      <p:sp>
        <p:nvSpPr>
          <p:cNvPr id="38" name="矩形 37"/>
          <p:cNvSpPr/>
          <p:nvPr/>
        </p:nvSpPr>
        <p:spPr>
          <a:xfrm>
            <a:off x="7273684" y="1736553"/>
            <a:ext cx="1101690" cy="93689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6345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36" grpId="0"/>
      <p:bldP spid="37" grpId="0"/>
      <p:bldP spid="3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Dream</a:t>
            </a:r>
            <a:endParaRPr lang="zh-TW" altLang="en-US" dirty="0"/>
          </a:p>
        </p:txBody>
      </p:sp>
      <p:sp>
        <p:nvSpPr>
          <p:cNvPr id="3" name="內容版面配置區 2"/>
          <p:cNvSpPr>
            <a:spLocks noGrp="1"/>
          </p:cNvSpPr>
          <p:nvPr>
            <p:ph idx="1"/>
          </p:nvPr>
        </p:nvSpPr>
        <p:spPr/>
        <p:txBody>
          <a:bodyPr/>
          <a:lstStyle/>
          <a:p>
            <a:r>
              <a:rPr lang="en-US" altLang="zh-TW" dirty="0"/>
              <a:t>Given a photo, machine adds what it sees ……</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821" y="2411662"/>
            <a:ext cx="5850356" cy="3900237"/>
          </a:xfrm>
          <a:prstGeom prst="rect">
            <a:avLst/>
          </a:prstGeom>
        </p:spPr>
      </p:pic>
      <p:sp>
        <p:nvSpPr>
          <p:cNvPr id="5" name="矩形 4"/>
          <p:cNvSpPr/>
          <p:nvPr/>
        </p:nvSpPr>
        <p:spPr>
          <a:xfrm>
            <a:off x="2982291" y="6311242"/>
            <a:ext cx="3349315" cy="369332"/>
          </a:xfrm>
          <a:prstGeom prst="rect">
            <a:avLst/>
          </a:prstGeom>
        </p:spPr>
        <p:txBody>
          <a:bodyPr wrap="none">
            <a:spAutoFit/>
          </a:bodyPr>
          <a:lstStyle/>
          <a:p>
            <a:r>
              <a:rPr lang="zh-TW" altLang="en-US" dirty="0"/>
              <a:t>http://deepdreamgenerator.com/</a:t>
            </a:r>
          </a:p>
        </p:txBody>
      </p:sp>
      <p:pic>
        <p:nvPicPr>
          <p:cNvPr id="6" name="圖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51209" y="592254"/>
            <a:ext cx="1481892" cy="987928"/>
          </a:xfrm>
          <a:prstGeom prst="rect">
            <a:avLst/>
          </a:prstGeom>
        </p:spPr>
      </p:pic>
      <p:sp>
        <p:nvSpPr>
          <p:cNvPr id="7" name="文字方塊 6"/>
          <p:cNvSpPr txBox="1"/>
          <p:nvPr/>
        </p:nvSpPr>
        <p:spPr>
          <a:xfrm>
            <a:off x="6087842" y="613254"/>
            <a:ext cx="1551194" cy="94592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endParaRPr lang="zh-TW" altLang="en-US" sz="2800" dirty="0"/>
          </a:p>
        </p:txBody>
      </p:sp>
      <p:sp>
        <p:nvSpPr>
          <p:cNvPr id="9" name="向下箭號 10"/>
          <p:cNvSpPr/>
          <p:nvPr/>
        </p:nvSpPr>
        <p:spPr>
          <a:xfrm rot="16200000">
            <a:off x="5618269" y="879594"/>
            <a:ext cx="493366" cy="41324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a:off x="6255199" y="204439"/>
            <a:ext cx="1216479" cy="461665"/>
          </a:xfrm>
          <a:prstGeom prst="rect">
            <a:avLst/>
          </a:prstGeom>
          <a:noFill/>
        </p:spPr>
        <p:txBody>
          <a:bodyPr wrap="square" rtlCol="0">
            <a:spAutoFit/>
          </a:bodyPr>
          <a:lstStyle/>
          <a:p>
            <a:pPr algn="ctr"/>
            <a:r>
              <a:rPr lang="en-US" altLang="zh-TW" sz="2400" dirty="0"/>
              <a:t>CNN</a:t>
            </a:r>
            <a:endParaRPr lang="zh-TW" altLang="en-US" sz="2400" dirty="0"/>
          </a:p>
        </p:txBody>
      </p:sp>
      <p:sp>
        <p:nvSpPr>
          <p:cNvPr id="12" name="矩形 11"/>
          <p:cNvSpPr/>
          <p:nvPr/>
        </p:nvSpPr>
        <p:spPr>
          <a:xfrm>
            <a:off x="6989515" y="722337"/>
            <a:ext cx="293028" cy="7346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p:cNvSpPr txBox="1"/>
              <p:nvPr/>
            </p:nvSpPr>
            <p:spPr>
              <a:xfrm>
                <a:off x="7696184" y="2281033"/>
                <a:ext cx="959943"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3</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9</m:t>
                              </m:r>
                            </m:e>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5</m:t>
                              </m:r>
                            </m:e>
                            <m:e>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3</m:t>
                              </m:r>
                            </m:e>
                            <m:e>
                              <m:r>
                                <a:rPr lang="zh-TW" altLang="en-US" sz="2400" i="1">
                                  <a:latin typeface="Cambria Math" panose="02040503050406030204" pitchFamily="18" charset="0"/>
                                </a:rPr>
                                <m:t>⋮</m:t>
                              </m:r>
                            </m:e>
                          </m:eqArr>
                        </m:e>
                      </m:d>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7696184" y="2281033"/>
                <a:ext cx="959943" cy="1360629"/>
              </a:xfrm>
              <a:prstGeom prst="rect">
                <a:avLst/>
              </a:prstGeom>
              <a:blipFill>
                <a:blip r:embed="rId5"/>
                <a:stretch>
                  <a:fillRect/>
                </a:stretch>
              </a:blipFill>
            </p:spPr>
            <p:txBody>
              <a:bodyPr/>
              <a:lstStyle/>
              <a:p>
                <a:r>
                  <a:rPr lang="zh-TW" altLang="en-US">
                    <a:noFill/>
                  </a:rPr>
                  <a:t> </a:t>
                </a:r>
              </a:p>
            </p:txBody>
          </p:sp>
        </mc:Fallback>
      </mc:AlternateContent>
      <p:sp>
        <p:nvSpPr>
          <p:cNvPr id="14" name="手繪多邊形: 圖案 13"/>
          <p:cNvSpPr/>
          <p:nvPr/>
        </p:nvSpPr>
        <p:spPr>
          <a:xfrm>
            <a:off x="7168243" y="1121511"/>
            <a:ext cx="1028700" cy="1148159"/>
          </a:xfrm>
          <a:custGeom>
            <a:avLst/>
            <a:gdLst>
              <a:gd name="connsiteX0" fmla="*/ 0 w 1028700"/>
              <a:gd name="connsiteY0" fmla="*/ 0 h 1273628"/>
              <a:gd name="connsiteX1" fmla="*/ 832757 w 1028700"/>
              <a:gd name="connsiteY1" fmla="*/ 424543 h 1273628"/>
              <a:gd name="connsiteX2" fmla="*/ 1028700 w 1028700"/>
              <a:gd name="connsiteY2" fmla="*/ 1273628 h 1273628"/>
            </a:gdLst>
            <a:ahLst/>
            <a:cxnLst>
              <a:cxn ang="0">
                <a:pos x="connsiteX0" y="connsiteY0"/>
              </a:cxn>
              <a:cxn ang="0">
                <a:pos x="connsiteX1" y="connsiteY1"/>
              </a:cxn>
              <a:cxn ang="0">
                <a:pos x="connsiteX2" y="connsiteY2"/>
              </a:cxn>
            </a:cxnLst>
            <a:rect l="l" t="t" r="r" b="b"/>
            <a:pathLst>
              <a:path w="1028700" h="1273628">
                <a:moveTo>
                  <a:pt x="0" y="0"/>
                </a:moveTo>
                <a:cubicBezTo>
                  <a:pt x="330653" y="106136"/>
                  <a:pt x="661307" y="212272"/>
                  <a:pt x="832757" y="424543"/>
                </a:cubicBezTo>
                <a:cubicBezTo>
                  <a:pt x="1004207" y="636814"/>
                  <a:pt x="1016453" y="955221"/>
                  <a:pt x="1028700" y="1273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4404448" y="644947"/>
            <a:ext cx="1147032"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Modify image</a:t>
            </a:r>
            <a:endParaRPr lang="zh-TW" altLang="en-US" sz="2400" dirty="0"/>
          </a:p>
        </p:txBody>
      </p:sp>
      <p:sp>
        <p:nvSpPr>
          <p:cNvPr id="16" name="箭號: 向右 15"/>
          <p:cNvSpPr/>
          <p:nvPr/>
        </p:nvSpPr>
        <p:spPr>
          <a:xfrm rot="16200000">
            <a:off x="8544759" y="2223883"/>
            <a:ext cx="339195" cy="3755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箭號: 向右 16"/>
          <p:cNvSpPr/>
          <p:nvPr/>
        </p:nvSpPr>
        <p:spPr>
          <a:xfrm rot="16200000">
            <a:off x="8549858" y="2943166"/>
            <a:ext cx="339195" cy="37555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箭號: 向右 17"/>
          <p:cNvSpPr/>
          <p:nvPr/>
        </p:nvSpPr>
        <p:spPr>
          <a:xfrm rot="5400000" flipV="1">
            <a:off x="8549858" y="2603971"/>
            <a:ext cx="339195" cy="3755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文字方塊 18"/>
          <p:cNvSpPr txBox="1"/>
          <p:nvPr/>
        </p:nvSpPr>
        <p:spPr>
          <a:xfrm>
            <a:off x="2653336" y="4914719"/>
            <a:ext cx="4007224"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CNN exaggerates what it sees</a:t>
            </a:r>
            <a:endParaRPr lang="zh-TW" altLang="en-US" sz="2400" dirty="0"/>
          </a:p>
        </p:txBody>
      </p:sp>
    </p:spTree>
    <p:extLst>
      <p:ext uri="{BB962C8B-B14F-4D97-AF65-F5344CB8AC3E}">
        <p14:creationId xmlns:p14="http://schemas.microsoft.com/office/powerpoint/2010/main" val="13523346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12" grpId="0" animBg="1"/>
      <p:bldP spid="13" grpId="0"/>
      <p:bldP spid="14" grpId="0" animBg="1"/>
      <p:bldP spid="15" grpId="0" animBg="1"/>
      <p:bldP spid="16" grpId="0" animBg="1"/>
      <p:bldP spid="17" grpId="0" animBg="1"/>
      <p:bldP spid="18"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Dream</a:t>
            </a:r>
            <a:endParaRPr lang="zh-TW" altLang="en-US" dirty="0"/>
          </a:p>
        </p:txBody>
      </p:sp>
      <p:sp>
        <p:nvSpPr>
          <p:cNvPr id="3" name="內容版面配置區 2"/>
          <p:cNvSpPr>
            <a:spLocks noGrp="1"/>
          </p:cNvSpPr>
          <p:nvPr>
            <p:ph idx="1"/>
          </p:nvPr>
        </p:nvSpPr>
        <p:spPr/>
        <p:txBody>
          <a:bodyPr/>
          <a:lstStyle/>
          <a:p>
            <a:r>
              <a:rPr lang="en-US" altLang="zh-TW" dirty="0"/>
              <a:t>Given a photo, machine adds what it sees ……</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21" y="2411662"/>
            <a:ext cx="5850356" cy="3900237"/>
          </a:xfrm>
          <a:prstGeom prst="rect">
            <a:avLst/>
          </a:prstGeom>
        </p:spPr>
      </p:pic>
      <p:sp>
        <p:nvSpPr>
          <p:cNvPr id="5" name="矩形 4"/>
          <p:cNvSpPr/>
          <p:nvPr/>
        </p:nvSpPr>
        <p:spPr>
          <a:xfrm>
            <a:off x="2982291" y="6311242"/>
            <a:ext cx="3349315" cy="369332"/>
          </a:xfrm>
          <a:prstGeom prst="rect">
            <a:avLst/>
          </a:prstGeom>
        </p:spPr>
        <p:txBody>
          <a:bodyPr wrap="none">
            <a:spAutoFit/>
          </a:bodyPr>
          <a:lstStyle/>
          <a:p>
            <a:r>
              <a:rPr lang="zh-TW" altLang="en-US" dirty="0"/>
              <a:t>http://deepdreamgenerator.com/</a:t>
            </a:r>
          </a:p>
        </p:txBody>
      </p:sp>
      <p:pic>
        <p:nvPicPr>
          <p:cNvPr id="6"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821" y="2411662"/>
            <a:ext cx="5850356" cy="3900237"/>
          </a:xfrm>
          <a:prstGeom prst="rect">
            <a:avLst/>
          </a:prstGeom>
        </p:spPr>
      </p:pic>
    </p:spTree>
    <p:extLst>
      <p:ext uri="{BB962C8B-B14F-4D97-AF65-F5344CB8AC3E}">
        <p14:creationId xmlns:p14="http://schemas.microsoft.com/office/powerpoint/2010/main" val="11335388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Style</a:t>
            </a:r>
            <a:endParaRPr lang="zh-TW" altLang="en-US" dirty="0"/>
          </a:p>
        </p:txBody>
      </p:sp>
      <p:sp>
        <p:nvSpPr>
          <p:cNvPr id="3" name="內容版面配置區 2"/>
          <p:cNvSpPr>
            <a:spLocks noGrp="1"/>
          </p:cNvSpPr>
          <p:nvPr>
            <p:ph idx="1"/>
          </p:nvPr>
        </p:nvSpPr>
        <p:spPr/>
        <p:txBody>
          <a:bodyPr/>
          <a:lstStyle/>
          <a:p>
            <a:r>
              <a:rPr lang="en-US" altLang="zh-TW" dirty="0"/>
              <a:t>Given a photo, make its style like famous paintings</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37" y="2442026"/>
            <a:ext cx="4954139" cy="3302760"/>
          </a:xfrm>
          <a:prstGeom prst="rect">
            <a:avLst/>
          </a:prstGeom>
        </p:spPr>
      </p:pic>
      <p:pic>
        <p:nvPicPr>
          <p:cNvPr id="5" name="圖片 4"/>
          <p:cNvPicPr>
            <a:picLocks noChangeAspect="1"/>
          </p:cNvPicPr>
          <p:nvPr/>
        </p:nvPicPr>
        <p:blipFill>
          <a:blip r:embed="rId3"/>
          <a:stretch>
            <a:fillRect/>
          </a:stretch>
        </p:blipFill>
        <p:spPr>
          <a:xfrm>
            <a:off x="5974903" y="3860739"/>
            <a:ext cx="1752546" cy="2210052"/>
          </a:xfrm>
          <a:prstGeom prst="rect">
            <a:avLst/>
          </a:prstGeom>
        </p:spPr>
      </p:pic>
      <p:sp>
        <p:nvSpPr>
          <p:cNvPr id="7" name="矩形 6"/>
          <p:cNvSpPr/>
          <p:nvPr/>
        </p:nvSpPr>
        <p:spPr>
          <a:xfrm>
            <a:off x="3247554" y="6311899"/>
            <a:ext cx="2965299" cy="369332"/>
          </a:xfrm>
          <a:prstGeom prst="rect">
            <a:avLst/>
          </a:prstGeom>
        </p:spPr>
        <p:txBody>
          <a:bodyPr wrap="none">
            <a:spAutoFit/>
          </a:bodyPr>
          <a:lstStyle/>
          <a:p>
            <a:r>
              <a:rPr lang="zh-TW" altLang="en-US" dirty="0"/>
              <a:t>https://dreamscopeapp.com/</a:t>
            </a:r>
          </a:p>
        </p:txBody>
      </p:sp>
    </p:spTree>
    <p:extLst>
      <p:ext uri="{BB962C8B-B14F-4D97-AF65-F5344CB8AC3E}">
        <p14:creationId xmlns:p14="http://schemas.microsoft.com/office/powerpoint/2010/main" val="29346178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Style</a:t>
            </a:r>
            <a:endParaRPr lang="zh-TW" altLang="en-US" dirty="0"/>
          </a:p>
        </p:txBody>
      </p:sp>
      <p:sp>
        <p:nvSpPr>
          <p:cNvPr id="3" name="內容版面配置區 2"/>
          <p:cNvSpPr>
            <a:spLocks noGrp="1"/>
          </p:cNvSpPr>
          <p:nvPr>
            <p:ph idx="1"/>
          </p:nvPr>
        </p:nvSpPr>
        <p:spPr/>
        <p:txBody>
          <a:bodyPr/>
          <a:lstStyle/>
          <a:p>
            <a:r>
              <a:rPr lang="en-US" altLang="zh-TW" dirty="0"/>
              <a:t>Given a photo, make its style like famous paintings</a:t>
            </a:r>
            <a:endParaRPr lang="zh-TW" altLang="en-US" dirty="0"/>
          </a:p>
        </p:txBody>
      </p:sp>
      <p:sp>
        <p:nvSpPr>
          <p:cNvPr id="7" name="矩形 6"/>
          <p:cNvSpPr/>
          <p:nvPr/>
        </p:nvSpPr>
        <p:spPr>
          <a:xfrm>
            <a:off x="3247554" y="6311899"/>
            <a:ext cx="2965299" cy="369332"/>
          </a:xfrm>
          <a:prstGeom prst="rect">
            <a:avLst/>
          </a:prstGeom>
        </p:spPr>
        <p:txBody>
          <a:bodyPr wrap="none">
            <a:spAutoFit/>
          </a:bodyPr>
          <a:lstStyle/>
          <a:p>
            <a:r>
              <a:rPr lang="zh-TW" altLang="en-US" dirty="0"/>
              <a:t>https://dreamscopeapp.com/</a:t>
            </a:r>
          </a:p>
        </p:txBody>
      </p:sp>
      <p:pic>
        <p:nvPicPr>
          <p:cNvPr id="8"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945" y="2489424"/>
            <a:ext cx="5358109" cy="3572073"/>
          </a:xfrm>
          <a:prstGeom prst="rect">
            <a:avLst/>
          </a:prstGeom>
        </p:spPr>
      </p:pic>
    </p:spTree>
    <p:extLst>
      <p:ext uri="{BB962C8B-B14F-4D97-AF65-F5344CB8AC3E}">
        <p14:creationId xmlns:p14="http://schemas.microsoft.com/office/powerpoint/2010/main" val="20237610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555" y="-269168"/>
            <a:ext cx="3241221" cy="1325563"/>
          </a:xfrm>
        </p:spPr>
        <p:txBody>
          <a:bodyPr>
            <a:normAutofit/>
          </a:bodyPr>
          <a:lstStyle/>
          <a:p>
            <a:r>
              <a:rPr lang="en-US" altLang="zh-TW" sz="3200" b="1" i="1" u="sng" dirty="0"/>
              <a:t>Deep Style</a:t>
            </a:r>
            <a:endParaRPr lang="zh-TW" altLang="en-US" sz="3200" b="1" i="1" u="sng"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20235" y="400865"/>
            <a:ext cx="2476504" cy="1651003"/>
          </a:xfrm>
          <a:prstGeom prst="rect">
            <a:avLst/>
          </a:prstGeom>
        </p:spPr>
      </p:pic>
      <p:pic>
        <p:nvPicPr>
          <p:cNvPr id="5" name="圖片 4"/>
          <p:cNvPicPr>
            <a:picLocks noChangeAspect="1"/>
          </p:cNvPicPr>
          <p:nvPr/>
        </p:nvPicPr>
        <p:blipFill>
          <a:blip r:embed="rId3"/>
          <a:stretch>
            <a:fillRect/>
          </a:stretch>
        </p:blipFill>
        <p:spPr>
          <a:xfrm>
            <a:off x="6740830" y="315273"/>
            <a:ext cx="1369698" cy="1727261"/>
          </a:xfrm>
          <a:prstGeom prst="rect">
            <a:avLst/>
          </a:prstGeom>
        </p:spPr>
      </p:pic>
      <p:sp>
        <p:nvSpPr>
          <p:cNvPr id="6" name="文字方塊 5"/>
          <p:cNvSpPr txBox="1"/>
          <p:nvPr/>
        </p:nvSpPr>
        <p:spPr>
          <a:xfrm>
            <a:off x="2893287" y="2397008"/>
            <a:ext cx="19304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CNN</a:t>
            </a:r>
            <a:endParaRPr lang="zh-TW" altLang="en-US" sz="2800" dirty="0"/>
          </a:p>
        </p:txBody>
      </p:sp>
      <p:sp>
        <p:nvSpPr>
          <p:cNvPr id="7" name="文字方塊 6"/>
          <p:cNvSpPr txBox="1"/>
          <p:nvPr/>
        </p:nvSpPr>
        <p:spPr>
          <a:xfrm>
            <a:off x="6460479" y="2382683"/>
            <a:ext cx="19304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CNN</a:t>
            </a:r>
            <a:endParaRPr lang="zh-TW" altLang="en-US" sz="2800" dirty="0"/>
          </a:p>
        </p:txBody>
      </p:sp>
      <p:sp>
        <p:nvSpPr>
          <p:cNvPr id="8" name="文字方塊 7"/>
          <p:cNvSpPr txBox="1"/>
          <p:nvPr/>
        </p:nvSpPr>
        <p:spPr>
          <a:xfrm>
            <a:off x="3107475" y="3253573"/>
            <a:ext cx="1502024"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800" dirty="0"/>
              <a:t>content</a:t>
            </a:r>
            <a:endParaRPr lang="zh-TW" altLang="en-US" sz="2800" dirty="0"/>
          </a:p>
        </p:txBody>
      </p:sp>
      <p:sp>
        <p:nvSpPr>
          <p:cNvPr id="10" name="文字方塊 9"/>
          <p:cNvSpPr txBox="1"/>
          <p:nvPr/>
        </p:nvSpPr>
        <p:spPr>
          <a:xfrm>
            <a:off x="6674667" y="3246052"/>
            <a:ext cx="150202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style</a:t>
            </a:r>
            <a:endParaRPr lang="zh-TW" altLang="en-US" sz="2800" dirty="0"/>
          </a:p>
        </p:txBody>
      </p:sp>
      <p:sp>
        <p:nvSpPr>
          <p:cNvPr id="11" name="向下箭號 10"/>
          <p:cNvSpPr/>
          <p:nvPr/>
        </p:nvSpPr>
        <p:spPr>
          <a:xfrm>
            <a:off x="3444830" y="1990925"/>
            <a:ext cx="827314" cy="3917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a:off x="3444830" y="2910363"/>
            <a:ext cx="827314" cy="3917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向下箭號 12"/>
          <p:cNvSpPr/>
          <p:nvPr/>
        </p:nvSpPr>
        <p:spPr>
          <a:xfrm>
            <a:off x="7040336" y="1990925"/>
            <a:ext cx="827314" cy="3917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3"/>
          <p:cNvSpPr/>
          <p:nvPr/>
        </p:nvSpPr>
        <p:spPr>
          <a:xfrm>
            <a:off x="7040336" y="2910363"/>
            <a:ext cx="827314" cy="3917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5" name="內容版面配置區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603" y="4911785"/>
            <a:ext cx="2595744" cy="1730496"/>
          </a:xfrm>
          <a:prstGeom prst="rect">
            <a:avLst/>
          </a:prstGeom>
        </p:spPr>
      </p:pic>
      <p:sp>
        <p:nvSpPr>
          <p:cNvPr id="16" name="文字方塊 15"/>
          <p:cNvSpPr txBox="1"/>
          <p:nvPr/>
        </p:nvSpPr>
        <p:spPr>
          <a:xfrm>
            <a:off x="4810430" y="4932422"/>
            <a:ext cx="19304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CNN</a:t>
            </a:r>
            <a:endParaRPr lang="zh-TW" altLang="en-US" sz="2800" dirty="0"/>
          </a:p>
        </p:txBody>
      </p:sp>
      <p:sp>
        <p:nvSpPr>
          <p:cNvPr id="17" name="文字方塊 16"/>
          <p:cNvSpPr txBox="1"/>
          <p:nvPr/>
        </p:nvSpPr>
        <p:spPr>
          <a:xfrm>
            <a:off x="5565173" y="5952848"/>
            <a:ext cx="420914" cy="584775"/>
          </a:xfrm>
          <a:prstGeom prst="rect">
            <a:avLst/>
          </a:prstGeom>
          <a:noFill/>
        </p:spPr>
        <p:txBody>
          <a:bodyPr wrap="square" rtlCol="0">
            <a:spAutoFit/>
          </a:bodyPr>
          <a:lstStyle/>
          <a:p>
            <a:r>
              <a:rPr lang="en-US" altLang="zh-TW" sz="3200" b="1" dirty="0">
                <a:solidFill>
                  <a:srgbClr val="FF0000"/>
                </a:solidFill>
              </a:rPr>
              <a:t>?</a:t>
            </a:r>
            <a:endParaRPr lang="zh-TW" altLang="en-US" sz="3200" b="1" dirty="0">
              <a:solidFill>
                <a:srgbClr val="FF0000"/>
              </a:solidFill>
            </a:endParaRPr>
          </a:p>
        </p:txBody>
      </p:sp>
      <p:sp>
        <p:nvSpPr>
          <p:cNvPr id="18" name="向下箭號 17"/>
          <p:cNvSpPr/>
          <p:nvPr/>
        </p:nvSpPr>
        <p:spPr>
          <a:xfrm rot="10800000">
            <a:off x="5361973" y="5506027"/>
            <a:ext cx="827314" cy="3917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0" name="直線單箭頭接點 19"/>
          <p:cNvCxnSpPr>
            <a:stCxn id="16" idx="0"/>
            <a:endCxn id="8" idx="2"/>
          </p:cNvCxnSpPr>
          <p:nvPr/>
        </p:nvCxnSpPr>
        <p:spPr>
          <a:xfrm flipH="1" flipV="1">
            <a:off x="3858487" y="3776793"/>
            <a:ext cx="1917143" cy="11556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6" idx="0"/>
          </p:cNvCxnSpPr>
          <p:nvPr/>
        </p:nvCxnSpPr>
        <p:spPr>
          <a:xfrm flipV="1">
            <a:off x="5775630" y="3783368"/>
            <a:ext cx="1678364" cy="11490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33555" y="3362722"/>
            <a:ext cx="2755174" cy="1384995"/>
          </a:xfrm>
          <a:prstGeom prst="rect">
            <a:avLst/>
          </a:prstGeom>
        </p:spPr>
        <p:txBody>
          <a:bodyPr wrap="square">
            <a:spAutoFit/>
          </a:bodyPr>
          <a:lstStyle/>
          <a:p>
            <a:r>
              <a:rPr lang="en-US" altLang="zh-TW" sz="2400" dirty="0">
                <a:solidFill>
                  <a:srgbClr val="000000"/>
                </a:solidFill>
                <a:latin typeface="Lucida Grande"/>
              </a:rPr>
              <a:t>A Neural Algorithm of Artistic Style</a:t>
            </a:r>
          </a:p>
          <a:p>
            <a:r>
              <a:rPr lang="en-US" altLang="zh-TW" dirty="0">
                <a:solidFill>
                  <a:srgbClr val="000000"/>
                </a:solidFill>
                <a:latin typeface="Lucida Grande"/>
              </a:rPr>
              <a:t>https://arxiv.org/abs/1508.06576</a:t>
            </a:r>
            <a:endParaRPr lang="en-US" altLang="zh-TW" i="0" dirty="0">
              <a:solidFill>
                <a:srgbClr val="000000"/>
              </a:solidFill>
              <a:effectLst/>
              <a:latin typeface="Lucida Grande"/>
            </a:endParaRPr>
          </a:p>
        </p:txBody>
      </p:sp>
    </p:spTree>
    <p:extLst>
      <p:ext uri="{BB962C8B-B14F-4D97-AF65-F5344CB8AC3E}">
        <p14:creationId xmlns:p14="http://schemas.microsoft.com/office/powerpoint/2010/main" val="562802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6" grpId="0" animBg="1"/>
      <p:bldP spid="17"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519" y="1531580"/>
            <a:ext cx="2566207" cy="276580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More Application: Playing Go</a:t>
            </a:r>
            <a:endParaRPr lang="zh-TW" altLang="en-US" dirty="0"/>
          </a:p>
        </p:txBody>
      </p:sp>
      <p:sp>
        <p:nvSpPr>
          <p:cNvPr id="6" name="矩形 5"/>
          <p:cNvSpPr/>
          <p:nvPr/>
        </p:nvSpPr>
        <p:spPr>
          <a:xfrm>
            <a:off x="4066707" y="2256594"/>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Network</a:t>
            </a:r>
            <a:endParaRPr lang="zh-TW" altLang="en-US" sz="2800" dirty="0"/>
          </a:p>
        </p:txBody>
      </p:sp>
      <p:sp>
        <p:nvSpPr>
          <p:cNvPr id="7" name="向右箭號 6"/>
          <p:cNvSpPr/>
          <p:nvPr/>
        </p:nvSpPr>
        <p:spPr>
          <a:xfrm>
            <a:off x="3524348"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7"/>
          <p:cNvSpPr/>
          <p:nvPr/>
        </p:nvSpPr>
        <p:spPr>
          <a:xfrm>
            <a:off x="5956294"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 name="群組 10"/>
          <p:cNvGrpSpPr/>
          <p:nvPr/>
        </p:nvGrpSpPr>
        <p:grpSpPr>
          <a:xfrm>
            <a:off x="6488008" y="2275124"/>
            <a:ext cx="1596788" cy="1234764"/>
            <a:chOff x="6737868" y="2183226"/>
            <a:chExt cx="1596788" cy="1234764"/>
          </a:xfrm>
        </p:grpSpPr>
        <p:sp>
          <p:nvSpPr>
            <p:cNvPr id="9" name="文字方塊 8"/>
            <p:cNvSpPr txBox="1"/>
            <p:nvPr/>
          </p:nvSpPr>
          <p:spPr>
            <a:xfrm>
              <a:off x="6824399" y="2586993"/>
              <a:ext cx="1409700" cy="830997"/>
            </a:xfrm>
            <a:prstGeom prst="rect">
              <a:avLst/>
            </a:prstGeom>
            <a:noFill/>
          </p:spPr>
          <p:txBody>
            <a:bodyPr wrap="square" rtlCol="0">
              <a:spAutoFit/>
            </a:bodyPr>
            <a:lstStyle/>
            <a:p>
              <a:r>
                <a:rPr lang="en-US" altLang="zh-TW" sz="2400" dirty="0"/>
                <a:t>(19 x 19 positions)</a:t>
              </a:r>
              <a:endParaRPr lang="zh-TW" altLang="en-US" sz="2400" dirty="0"/>
            </a:p>
          </p:txBody>
        </p:sp>
        <p:sp>
          <p:nvSpPr>
            <p:cNvPr id="10" name="文字方塊 9"/>
            <p:cNvSpPr txBox="1"/>
            <p:nvPr/>
          </p:nvSpPr>
          <p:spPr>
            <a:xfrm>
              <a:off x="6737868" y="2183226"/>
              <a:ext cx="1596788" cy="461665"/>
            </a:xfrm>
            <a:prstGeom prst="rect">
              <a:avLst/>
            </a:prstGeom>
            <a:noFill/>
          </p:spPr>
          <p:txBody>
            <a:bodyPr wrap="square" rtlCol="0">
              <a:spAutoFit/>
            </a:bodyPr>
            <a:lstStyle/>
            <a:p>
              <a:pPr algn="ctr"/>
              <a:r>
                <a:rPr lang="en-US" altLang="zh-TW" sz="2400" dirty="0"/>
                <a:t>Next move</a:t>
              </a:r>
              <a:endParaRPr lang="zh-TW" altLang="en-US" sz="2400" dirty="0"/>
            </a:p>
          </p:txBody>
        </p:sp>
      </p:grpSp>
      <p:sp>
        <p:nvSpPr>
          <p:cNvPr id="13" name="文字方塊 12"/>
          <p:cNvSpPr txBox="1"/>
          <p:nvPr/>
        </p:nvSpPr>
        <p:spPr>
          <a:xfrm>
            <a:off x="1080076" y="4179098"/>
            <a:ext cx="2715529" cy="461665"/>
          </a:xfrm>
          <a:prstGeom prst="rect">
            <a:avLst/>
          </a:prstGeom>
          <a:noFill/>
        </p:spPr>
        <p:txBody>
          <a:bodyPr wrap="square" rtlCol="0">
            <a:spAutoFit/>
          </a:bodyPr>
          <a:lstStyle/>
          <a:p>
            <a:pPr algn="ctr"/>
            <a:r>
              <a:rPr lang="en-US" altLang="zh-TW" sz="2400" dirty="0"/>
              <a:t>19 x 19 vector</a:t>
            </a:r>
            <a:endParaRPr lang="zh-TW" altLang="en-US" sz="2400" dirty="0"/>
          </a:p>
        </p:txBody>
      </p:sp>
      <p:sp>
        <p:nvSpPr>
          <p:cNvPr id="14" name="文字方塊 13"/>
          <p:cNvSpPr txBox="1"/>
          <p:nvPr/>
        </p:nvSpPr>
        <p:spPr>
          <a:xfrm>
            <a:off x="1576137" y="4775699"/>
            <a:ext cx="1723406" cy="461665"/>
          </a:xfrm>
          <a:prstGeom prst="rect">
            <a:avLst/>
          </a:prstGeom>
          <a:noFill/>
        </p:spPr>
        <p:txBody>
          <a:bodyPr wrap="square" rtlCol="0">
            <a:spAutoFit/>
          </a:bodyPr>
          <a:lstStyle/>
          <a:p>
            <a:pPr algn="ctr"/>
            <a:r>
              <a:rPr lang="en-US" altLang="zh-TW" sz="2400" dirty="0"/>
              <a:t>Black: 1</a:t>
            </a:r>
            <a:endParaRPr lang="zh-TW" altLang="en-US" sz="2400" dirty="0"/>
          </a:p>
        </p:txBody>
      </p:sp>
      <p:sp>
        <p:nvSpPr>
          <p:cNvPr id="15" name="文字方塊 14"/>
          <p:cNvSpPr txBox="1"/>
          <p:nvPr/>
        </p:nvSpPr>
        <p:spPr>
          <a:xfrm>
            <a:off x="1576137" y="5224864"/>
            <a:ext cx="1723406" cy="461665"/>
          </a:xfrm>
          <a:prstGeom prst="rect">
            <a:avLst/>
          </a:prstGeom>
          <a:noFill/>
        </p:spPr>
        <p:txBody>
          <a:bodyPr wrap="square" rtlCol="0">
            <a:spAutoFit/>
          </a:bodyPr>
          <a:lstStyle/>
          <a:p>
            <a:pPr algn="ctr"/>
            <a:r>
              <a:rPr lang="en-US" altLang="zh-TW" sz="2400" dirty="0"/>
              <a:t>white: -1</a:t>
            </a:r>
            <a:endParaRPr lang="zh-TW" altLang="en-US" sz="2400" dirty="0"/>
          </a:p>
        </p:txBody>
      </p:sp>
      <p:sp>
        <p:nvSpPr>
          <p:cNvPr id="16" name="文字方塊 15"/>
          <p:cNvSpPr txBox="1"/>
          <p:nvPr/>
        </p:nvSpPr>
        <p:spPr>
          <a:xfrm>
            <a:off x="1576137" y="5674029"/>
            <a:ext cx="1723406" cy="461665"/>
          </a:xfrm>
          <a:prstGeom prst="rect">
            <a:avLst/>
          </a:prstGeom>
          <a:noFill/>
        </p:spPr>
        <p:txBody>
          <a:bodyPr wrap="square" rtlCol="0">
            <a:spAutoFit/>
          </a:bodyPr>
          <a:lstStyle/>
          <a:p>
            <a:pPr algn="ctr"/>
            <a:r>
              <a:rPr lang="en-US" altLang="zh-TW" sz="2400" dirty="0"/>
              <a:t>none: 0</a:t>
            </a:r>
            <a:endParaRPr lang="zh-TW" altLang="en-US" sz="2400" dirty="0"/>
          </a:p>
        </p:txBody>
      </p:sp>
      <p:sp>
        <p:nvSpPr>
          <p:cNvPr id="17" name="文字方塊 16"/>
          <p:cNvSpPr txBox="1"/>
          <p:nvPr/>
        </p:nvSpPr>
        <p:spPr>
          <a:xfrm>
            <a:off x="5895070" y="3835717"/>
            <a:ext cx="2715529" cy="461665"/>
          </a:xfrm>
          <a:prstGeom prst="rect">
            <a:avLst/>
          </a:prstGeom>
          <a:noFill/>
        </p:spPr>
        <p:txBody>
          <a:bodyPr wrap="square" rtlCol="0">
            <a:spAutoFit/>
          </a:bodyPr>
          <a:lstStyle/>
          <a:p>
            <a:pPr algn="ctr"/>
            <a:r>
              <a:rPr lang="en-US" altLang="zh-TW" sz="2400" dirty="0"/>
              <a:t>19 x 19 vector</a:t>
            </a:r>
            <a:endParaRPr lang="zh-TW" altLang="en-US" sz="2400" dirty="0"/>
          </a:p>
        </p:txBody>
      </p:sp>
      <p:sp>
        <p:nvSpPr>
          <p:cNvPr id="18" name="文字方塊 17"/>
          <p:cNvSpPr txBox="1"/>
          <p:nvPr/>
        </p:nvSpPr>
        <p:spPr>
          <a:xfrm>
            <a:off x="3680602" y="4623211"/>
            <a:ext cx="4929997"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Fully-connected feedforward network can be used</a:t>
            </a:r>
            <a:endParaRPr lang="zh-TW" altLang="en-US" sz="2800" dirty="0"/>
          </a:p>
        </p:txBody>
      </p:sp>
      <p:sp>
        <p:nvSpPr>
          <p:cNvPr id="19" name="文字方塊 18"/>
          <p:cNvSpPr txBox="1"/>
          <p:nvPr/>
        </p:nvSpPr>
        <p:spPr>
          <a:xfrm>
            <a:off x="3680603" y="5669311"/>
            <a:ext cx="4929996"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But CNN performs much better.</a:t>
            </a:r>
            <a:endParaRPr lang="zh-TW" altLang="en-US" sz="2800" dirty="0"/>
          </a:p>
        </p:txBody>
      </p:sp>
      <p:sp>
        <p:nvSpPr>
          <p:cNvPr id="20" name="文字方塊 19"/>
          <p:cNvSpPr txBox="1"/>
          <p:nvPr/>
        </p:nvSpPr>
        <p:spPr>
          <a:xfrm>
            <a:off x="1322810" y="3766348"/>
            <a:ext cx="197673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x 19 matrix (image)</a:t>
            </a:r>
            <a:endParaRPr lang="zh-TW" altLang="en-US" sz="2400" dirty="0"/>
          </a:p>
        </p:txBody>
      </p:sp>
    </p:spTree>
    <p:extLst>
      <p:ext uri="{BB962C8B-B14F-4D97-AF65-F5344CB8AC3E}">
        <p14:creationId xmlns:p14="http://schemas.microsoft.com/office/powerpoint/2010/main" val="1800534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p:bldP spid="16" grpId="0"/>
      <p:bldP spid="17" grpId="0"/>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4534705" y="4341996"/>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Larger gradients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1" name="矩形 130"/>
          <p:cNvSpPr/>
          <p:nvPr/>
        </p:nvSpPr>
        <p:spPr>
          <a:xfrm>
            <a:off x="1002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Almost random</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2" name="矩形 131"/>
          <p:cNvSpPr/>
          <p:nvPr/>
        </p:nvSpPr>
        <p:spPr>
          <a:xfrm>
            <a:off x="4542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Already converge</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3" name="文字方塊 132"/>
          <p:cNvSpPr txBox="1"/>
          <p:nvPr/>
        </p:nvSpPr>
        <p:spPr>
          <a:xfrm>
            <a:off x="6416421" y="6198511"/>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cs typeface="+mn-cs"/>
              </a:rPr>
              <a:t>based on random!?</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34" name="矩形 133"/>
          <p:cNvSpPr/>
          <p:nvPr/>
        </p:nvSpPr>
        <p:spPr>
          <a:xfrm>
            <a:off x="1002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Learn very slow</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6" name="矩形 135"/>
          <p:cNvSpPr/>
          <p:nvPr/>
        </p:nvSpPr>
        <p:spPr>
          <a:xfrm>
            <a:off x="4537996"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Learn very fast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7" name="矩形 136"/>
          <p:cNvSpPr/>
          <p:nvPr/>
        </p:nvSpPr>
        <p:spPr>
          <a:xfrm>
            <a:off x="2896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8" name="矩形 137"/>
          <p:cNvSpPr/>
          <p:nvPr/>
        </p:nvSpPr>
        <p:spPr>
          <a:xfrm>
            <a:off x="4221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39" name="矩形 138"/>
          <p:cNvSpPr/>
          <p:nvPr/>
        </p:nvSpPr>
        <p:spPr>
          <a:xfrm>
            <a:off x="6255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1" name="矩形 140"/>
          <p:cNvSpPr/>
          <p:nvPr/>
        </p:nvSpPr>
        <p:spPr>
          <a:xfrm>
            <a:off x="1713203"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cxnSp>
        <p:nvCxnSpPr>
          <p:cNvPr id="142" name="直線單箭頭接點 141"/>
          <p:cNvCxnSpPr/>
          <p:nvPr/>
        </p:nvCxnSpPr>
        <p:spPr>
          <a:xfrm>
            <a:off x="6642036"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6751352"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6618152"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781591" y="22672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46" name="矩形 145"/>
          <p:cNvSpPr/>
          <p:nvPr/>
        </p:nvSpPr>
        <p:spPr>
          <a:xfrm>
            <a:off x="1787409" y="16969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47" name="Object 12"/>
          <p:cNvGraphicFramePr>
            <a:graphicFrameLocks noChangeAspect="1"/>
          </p:cNvGraphicFramePr>
          <p:nvPr/>
        </p:nvGraphicFramePr>
        <p:xfrm>
          <a:off x="1800108" y="1601689"/>
          <a:ext cx="325438" cy="461962"/>
        </p:xfrm>
        <a:graphic>
          <a:graphicData uri="http://schemas.openxmlformats.org/presentationml/2006/ole">
            <mc:AlternateContent xmlns:mc="http://schemas.openxmlformats.org/markup-compatibility/2006">
              <mc:Choice xmlns:v="urn:schemas-microsoft-com:vml" Requires="v">
                <p:oleObj spid="_x0000_s4134"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1800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nvGraphicFramePr>
        <p:xfrm>
          <a:off x="1805404" y="2184418"/>
          <a:ext cx="352425" cy="461963"/>
        </p:xfrm>
        <a:graphic>
          <a:graphicData uri="http://schemas.openxmlformats.org/presentationml/2006/ole">
            <mc:AlternateContent xmlns:mc="http://schemas.openxmlformats.org/markup-compatibility/2006">
              <mc:Choice xmlns:v="urn:schemas-microsoft-com:vml" Requires="v">
                <p:oleObj spid="_x0000_s4135"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1805404" y="218441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2993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0" name="橢圓 149"/>
          <p:cNvSpPr/>
          <p:nvPr/>
        </p:nvSpPr>
        <p:spPr>
          <a:xfrm>
            <a:off x="2995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1" name="橢圓 150"/>
          <p:cNvSpPr/>
          <p:nvPr/>
        </p:nvSpPr>
        <p:spPr>
          <a:xfrm>
            <a:off x="2984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2" name="文字方塊 151"/>
          <p:cNvSpPr txBox="1"/>
          <p:nvPr/>
        </p:nvSpPr>
        <p:spPr>
          <a:xfrm rot="5400000">
            <a:off x="2981378" y="296181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53" name="矩形 152"/>
          <p:cNvSpPr/>
          <p:nvPr/>
        </p:nvSpPr>
        <p:spPr>
          <a:xfrm>
            <a:off x="1791116" y="36650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graphicFrame>
        <p:nvGraphicFramePr>
          <p:cNvPr id="154" name="Object 12"/>
          <p:cNvGraphicFramePr>
            <a:graphicFrameLocks noChangeAspect="1"/>
          </p:cNvGraphicFramePr>
          <p:nvPr/>
        </p:nvGraphicFramePr>
        <p:xfrm>
          <a:off x="1788000" y="3568771"/>
          <a:ext cx="407988" cy="488950"/>
        </p:xfrm>
        <a:graphic>
          <a:graphicData uri="http://schemas.openxmlformats.org/presentationml/2006/ole">
            <mc:AlternateContent xmlns:mc="http://schemas.openxmlformats.org/markup-compatibility/2006">
              <mc:Choice xmlns:v="urn:schemas-microsoft-com:vml" Requires="v">
                <p:oleObj spid="_x0000_s4136"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1788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1667048" y="294996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56" name="橢圓 155"/>
          <p:cNvSpPr/>
          <p:nvPr/>
        </p:nvSpPr>
        <p:spPr>
          <a:xfrm>
            <a:off x="4308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7" name="橢圓 156"/>
          <p:cNvSpPr/>
          <p:nvPr/>
        </p:nvSpPr>
        <p:spPr>
          <a:xfrm>
            <a:off x="4311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8" name="橢圓 157"/>
          <p:cNvSpPr/>
          <p:nvPr/>
        </p:nvSpPr>
        <p:spPr>
          <a:xfrm>
            <a:off x="4299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59" name="文字方塊 158"/>
          <p:cNvSpPr txBox="1"/>
          <p:nvPr/>
        </p:nvSpPr>
        <p:spPr>
          <a:xfrm rot="5400000">
            <a:off x="4296940" y="296181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0" name="橢圓 159"/>
          <p:cNvSpPr/>
          <p:nvPr/>
        </p:nvSpPr>
        <p:spPr>
          <a:xfrm>
            <a:off x="6331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61" name="橢圓 160"/>
          <p:cNvSpPr/>
          <p:nvPr/>
        </p:nvSpPr>
        <p:spPr>
          <a:xfrm>
            <a:off x="6333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62" name="橢圓 161"/>
          <p:cNvSpPr/>
          <p:nvPr/>
        </p:nvSpPr>
        <p:spPr>
          <a:xfrm>
            <a:off x="6340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63" name="文字方塊 162"/>
          <p:cNvSpPr txBox="1"/>
          <p:nvPr/>
        </p:nvSpPr>
        <p:spPr>
          <a:xfrm rot="5400000">
            <a:off x="6337696" y="2950335"/>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4" name="文字方塊 163"/>
          <p:cNvSpPr txBox="1"/>
          <p:nvPr/>
        </p:nvSpPr>
        <p:spPr>
          <a:xfrm>
            <a:off x="4881023" y="1474352"/>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5" name="文字方塊 164"/>
          <p:cNvSpPr txBox="1"/>
          <p:nvPr/>
        </p:nvSpPr>
        <p:spPr>
          <a:xfrm>
            <a:off x="4898646" y="2259851"/>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6" name="文字方塊 165"/>
          <p:cNvSpPr txBox="1"/>
          <p:nvPr/>
        </p:nvSpPr>
        <p:spPr>
          <a:xfrm>
            <a:off x="4910826" y="3516143"/>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167" name="直線單箭頭接點 166"/>
          <p:cNvCxnSpPr>
            <a:stCxn id="149" idx="6"/>
            <a:endCxn id="156" idx="2"/>
          </p:cNvCxnSpPr>
          <p:nvPr/>
        </p:nvCxnSpPr>
        <p:spPr>
          <a:xfrm>
            <a:off x="3567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3567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3558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3569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3567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3567574"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3569916"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3558283"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3558283"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2134016" y="182001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2130309"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2130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2157829"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2124491" y="243871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2124491" y="243871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2195988" y="182001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2169619"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2169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7328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86" name="文字方塊 185"/>
            <p:cNvSpPr txBox="1"/>
            <p:nvPr/>
          </p:nvSpPr>
          <p:spPr>
            <a:xfrm>
              <a:off x="7679807" y="1462486"/>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y</a:t>
              </a:r>
              <a:r>
                <a:rPr kumimoji="0" lang="en-US" altLang="zh-TW" sz="2800" b="0" i="0" u="none" strike="noStrike" kern="1200" cap="none" spc="0" normalizeH="0" baseline="-25000" noProof="0" dirty="0">
                  <a:ln>
                    <a:noFill/>
                  </a:ln>
                  <a:solidFill>
                    <a:prstClr val="black"/>
                  </a:solidFill>
                  <a:effectLst/>
                  <a:uLnTx/>
                  <a:uFillTx/>
                  <a:latin typeface="Calibri" panose="020F0502020204030204"/>
                  <a:cs typeface="+mn-cs"/>
                </a:rPr>
                <a:t>1</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cs typeface="+mn-cs"/>
              </a:endParaRPr>
            </a:p>
          </p:txBody>
        </p:sp>
        <p:sp>
          <p:nvSpPr>
            <p:cNvPr id="187" name="文字方塊 186"/>
            <p:cNvSpPr txBox="1"/>
            <p:nvPr/>
          </p:nvSpPr>
          <p:spPr>
            <a:xfrm>
              <a:off x="7668524" y="2260706"/>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cs typeface="+mn-cs"/>
                </a:rPr>
                <a:t>y</a:t>
              </a:r>
              <a:r>
                <a:rPr kumimoji="0" lang="en-US" altLang="zh-TW" sz="2800" b="0" i="0" u="none" strike="noStrike" kern="1200" cap="none" spc="0" normalizeH="0" baseline="-25000" noProof="0" dirty="0">
                  <a:ln>
                    <a:noFill/>
                  </a:ln>
                  <a:solidFill>
                    <a:prstClr val="black"/>
                  </a:solidFill>
                  <a:effectLst/>
                  <a:uLnTx/>
                  <a:uFillTx/>
                  <a:latin typeface="Calibri" panose="020F0502020204030204"/>
                  <a:cs typeface="+mn-cs"/>
                </a:rPr>
                <a:t>2</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cs typeface="+mn-cs"/>
              </a:endParaRPr>
            </a:p>
          </p:txBody>
        </p:sp>
        <p:sp>
          <p:nvSpPr>
            <p:cNvPr id="188" name="文字方塊 187"/>
            <p:cNvSpPr txBox="1"/>
            <p:nvPr/>
          </p:nvSpPr>
          <p:spPr>
            <a:xfrm>
              <a:off x="7668524" y="3526938"/>
              <a:ext cx="6310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err="1">
                  <a:ln>
                    <a:noFill/>
                  </a:ln>
                  <a:solidFill>
                    <a:prstClr val="black"/>
                  </a:solidFill>
                  <a:effectLst/>
                  <a:uLnTx/>
                  <a:uFillTx/>
                  <a:latin typeface="Calibri" panose="020F0502020204030204"/>
                  <a:cs typeface="+mn-cs"/>
                </a:rPr>
                <a:t>y</a:t>
              </a:r>
              <a:r>
                <a:rPr kumimoji="0" lang="en-US" altLang="zh-TW" sz="2800" b="0" i="0" u="none" strike="noStrike" kern="1200" cap="none" spc="0" normalizeH="0" baseline="-25000" noProof="0" dirty="0" err="1">
                  <a:ln>
                    <a:noFill/>
                  </a:ln>
                  <a:solidFill>
                    <a:prstClr val="black"/>
                  </a:solidFill>
                  <a:effectLst/>
                  <a:uLnTx/>
                  <a:uFillTx/>
                  <a:latin typeface="Calibri" panose="020F0502020204030204"/>
                  <a:cs typeface="+mn-cs"/>
                </a:rPr>
                <a:t>M</a:t>
              </a:r>
              <a:endParaRPr kumimoji="0" lang="zh-TW" altLang="en-US" sz="2800" b="0" i="0" u="none" strike="noStrike" kern="1200" cap="none" spc="0" normalizeH="0" baseline="-25000" noProof="0" dirty="0">
                <a:ln>
                  <a:noFill/>
                </a:ln>
                <a:solidFill>
                  <a:prstClr val="black"/>
                </a:solidFill>
                <a:effectLst/>
                <a:uLnTx/>
                <a:uFillTx/>
                <a:latin typeface="Calibri" panose="020F0502020204030204"/>
                <a:cs typeface="+mn-cs"/>
              </a:endParaRPr>
            </a:p>
          </p:txBody>
        </p:sp>
      </p:grpSp>
      <p:cxnSp>
        <p:nvCxnSpPr>
          <p:cNvPr id="189" name="直線單箭頭接點 188"/>
          <p:cNvCxnSpPr/>
          <p:nvPr/>
        </p:nvCxnSpPr>
        <p:spPr>
          <a:xfrm>
            <a:off x="5591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5591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5582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5594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5591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5591673"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5594015"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5582382"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5582382"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1002763" y="4327556"/>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Smaller gradients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32260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Application: Playing Go</a:t>
            </a:r>
            <a:endParaRPr lang="zh-TW" altLang="en-US" dirty="0"/>
          </a:p>
        </p:txBody>
      </p:sp>
      <p:sp>
        <p:nvSpPr>
          <p:cNvPr id="4" name="矩形 3"/>
          <p:cNvSpPr/>
          <p:nvPr/>
        </p:nvSpPr>
        <p:spPr>
          <a:xfrm>
            <a:off x="4157098" y="2834756"/>
            <a:ext cx="1469410" cy="9565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CNN</a:t>
            </a:r>
            <a:endParaRPr lang="zh-TW" altLang="en-US" sz="2800" dirty="0"/>
          </a:p>
        </p:txBody>
      </p:sp>
      <p:pic>
        <p:nvPicPr>
          <p:cNvPr id="6" name="圖片 5"/>
          <p:cNvPicPr>
            <a:picLocks noChangeAspect="1"/>
          </p:cNvPicPr>
          <p:nvPr/>
        </p:nvPicPr>
        <p:blipFill>
          <a:blip r:embed="rId2"/>
          <a:stretch>
            <a:fillRect/>
          </a:stretch>
        </p:blipFill>
        <p:spPr>
          <a:xfrm>
            <a:off x="734372" y="2358055"/>
            <a:ext cx="2162176" cy="1963531"/>
          </a:xfrm>
          <a:prstGeom prst="rect">
            <a:avLst/>
          </a:prstGeom>
        </p:spPr>
      </p:pic>
      <p:pic>
        <p:nvPicPr>
          <p:cNvPr id="7" name="圖片 6"/>
          <p:cNvPicPr>
            <a:picLocks noChangeAspect="1"/>
          </p:cNvPicPr>
          <p:nvPr/>
        </p:nvPicPr>
        <p:blipFill>
          <a:blip r:embed="rId3"/>
          <a:stretch>
            <a:fillRect/>
          </a:stretch>
        </p:blipFill>
        <p:spPr>
          <a:xfrm>
            <a:off x="706492" y="4459703"/>
            <a:ext cx="2190056" cy="1907760"/>
          </a:xfrm>
          <a:prstGeom prst="rect">
            <a:avLst/>
          </a:prstGeom>
        </p:spPr>
      </p:pic>
      <p:sp>
        <p:nvSpPr>
          <p:cNvPr id="8" name="矩形 7"/>
          <p:cNvSpPr/>
          <p:nvPr/>
        </p:nvSpPr>
        <p:spPr>
          <a:xfrm>
            <a:off x="4153803" y="4935330"/>
            <a:ext cx="1469410" cy="9565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CNN</a:t>
            </a:r>
            <a:endParaRPr lang="zh-TW" altLang="en-US" sz="2800" dirty="0"/>
          </a:p>
        </p:txBody>
      </p:sp>
      <p:pic>
        <p:nvPicPr>
          <p:cNvPr id="9" name="圖片 8"/>
          <p:cNvPicPr>
            <a:picLocks noChangeAspect="1"/>
          </p:cNvPicPr>
          <p:nvPr/>
        </p:nvPicPr>
        <p:blipFill>
          <a:blip r:embed="rId4"/>
          <a:stretch>
            <a:fillRect/>
          </a:stretch>
        </p:blipFill>
        <p:spPr>
          <a:xfrm>
            <a:off x="6374798" y="2400474"/>
            <a:ext cx="330109" cy="1706604"/>
          </a:xfrm>
          <a:prstGeom prst="rect">
            <a:avLst/>
          </a:prstGeom>
        </p:spPr>
      </p:pic>
      <p:pic>
        <p:nvPicPr>
          <p:cNvPr id="10" name="圖片 9"/>
          <p:cNvPicPr>
            <a:picLocks noChangeAspect="1"/>
          </p:cNvPicPr>
          <p:nvPr/>
        </p:nvPicPr>
        <p:blipFill>
          <a:blip r:embed="rId5"/>
          <a:stretch>
            <a:fillRect/>
          </a:stretch>
        </p:blipFill>
        <p:spPr>
          <a:xfrm>
            <a:off x="3092128" y="2425734"/>
            <a:ext cx="310091" cy="1689680"/>
          </a:xfrm>
          <a:prstGeom prst="rect">
            <a:avLst/>
          </a:prstGeom>
        </p:spPr>
      </p:pic>
      <p:pic>
        <p:nvPicPr>
          <p:cNvPr id="13" name="圖片 12"/>
          <p:cNvPicPr>
            <a:picLocks noChangeAspect="1"/>
          </p:cNvPicPr>
          <p:nvPr/>
        </p:nvPicPr>
        <p:blipFill>
          <a:blip r:embed="rId5"/>
          <a:stretch>
            <a:fillRect/>
          </a:stretch>
        </p:blipFill>
        <p:spPr>
          <a:xfrm>
            <a:off x="3092128" y="4568743"/>
            <a:ext cx="310091" cy="1689680"/>
          </a:xfrm>
          <a:prstGeom prst="rect">
            <a:avLst/>
          </a:prstGeom>
        </p:spPr>
      </p:pic>
      <p:pic>
        <p:nvPicPr>
          <p:cNvPr id="14" name="圖片 13"/>
          <p:cNvPicPr>
            <a:picLocks noChangeAspect="1"/>
          </p:cNvPicPr>
          <p:nvPr/>
        </p:nvPicPr>
        <p:blipFill>
          <a:blip r:embed="rId4"/>
          <a:stretch>
            <a:fillRect/>
          </a:stretch>
        </p:blipFill>
        <p:spPr>
          <a:xfrm>
            <a:off x="6374797" y="4582262"/>
            <a:ext cx="330109" cy="1706604"/>
          </a:xfrm>
          <a:prstGeom prst="rect">
            <a:avLst/>
          </a:prstGeom>
        </p:spPr>
      </p:pic>
      <p:sp>
        <p:nvSpPr>
          <p:cNvPr id="15" name="向右箭號 14"/>
          <p:cNvSpPr/>
          <p:nvPr/>
        </p:nvSpPr>
        <p:spPr>
          <a:xfrm>
            <a:off x="3557199" y="3065359"/>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右箭號 15"/>
          <p:cNvSpPr/>
          <p:nvPr/>
        </p:nvSpPr>
        <p:spPr>
          <a:xfrm>
            <a:off x="5749168" y="3065359"/>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右箭號 16"/>
          <p:cNvSpPr/>
          <p:nvPr/>
        </p:nvSpPr>
        <p:spPr>
          <a:xfrm>
            <a:off x="3524849" y="5187914"/>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右箭號 17"/>
          <p:cNvSpPr/>
          <p:nvPr/>
        </p:nvSpPr>
        <p:spPr>
          <a:xfrm>
            <a:off x="5768711" y="5187914"/>
            <a:ext cx="5207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8"/>
          <p:cNvSpPr txBox="1"/>
          <p:nvPr/>
        </p:nvSpPr>
        <p:spPr>
          <a:xfrm>
            <a:off x="2092363" y="1428344"/>
            <a:ext cx="2173517" cy="830997"/>
          </a:xfrm>
          <a:prstGeom prst="rect">
            <a:avLst/>
          </a:prstGeom>
          <a:noFill/>
        </p:spPr>
        <p:txBody>
          <a:bodyPr wrap="square" rtlCol="0">
            <a:spAutoFit/>
          </a:bodyPr>
          <a:lstStyle/>
          <a:p>
            <a:pPr algn="ctr"/>
            <a:r>
              <a:rPr lang="en-US" altLang="zh-TW" sz="2400" dirty="0"/>
              <a:t>record of previous plays</a:t>
            </a:r>
            <a:endParaRPr lang="zh-TW" altLang="en-US" sz="2400" dirty="0"/>
          </a:p>
        </p:txBody>
      </p:sp>
      <p:sp>
        <p:nvSpPr>
          <p:cNvPr id="21" name="文字方塊 20"/>
          <p:cNvSpPr txBox="1"/>
          <p:nvPr/>
        </p:nvSpPr>
        <p:spPr>
          <a:xfrm>
            <a:off x="6809837" y="2488835"/>
            <a:ext cx="2060331" cy="1384995"/>
          </a:xfrm>
          <a:prstGeom prst="rect">
            <a:avLst/>
          </a:prstGeom>
          <a:noFill/>
        </p:spPr>
        <p:txBody>
          <a:bodyPr wrap="square" rtlCol="0">
            <a:spAutoFit/>
          </a:bodyPr>
          <a:lstStyle/>
          <a:p>
            <a:r>
              <a:rPr lang="en-US" altLang="zh-TW" sz="2800" dirty="0"/>
              <a:t>Target:</a:t>
            </a:r>
          </a:p>
          <a:p>
            <a:r>
              <a:rPr lang="en-US" altLang="zh-TW" sz="2800" dirty="0"/>
              <a:t>“</a:t>
            </a:r>
            <a:r>
              <a:rPr lang="zh-TW" altLang="en-US" sz="2800" dirty="0"/>
              <a:t>天元</a:t>
            </a:r>
            <a:r>
              <a:rPr lang="en-US" altLang="zh-TW" sz="2800" dirty="0"/>
              <a:t>”</a:t>
            </a:r>
            <a:r>
              <a:rPr lang="zh-TW" altLang="en-US" sz="2800" dirty="0"/>
              <a:t> </a:t>
            </a:r>
            <a:r>
              <a:rPr lang="en-US" altLang="zh-TW" sz="2800" dirty="0"/>
              <a:t>= 1</a:t>
            </a:r>
          </a:p>
          <a:p>
            <a:r>
              <a:rPr lang="en-US" altLang="zh-TW" sz="2800" dirty="0"/>
              <a:t>else = 0</a:t>
            </a:r>
            <a:endParaRPr lang="zh-TW" altLang="en-US" sz="2800" dirty="0"/>
          </a:p>
        </p:txBody>
      </p:sp>
      <p:sp>
        <p:nvSpPr>
          <p:cNvPr id="22" name="文字方塊 21"/>
          <p:cNvSpPr txBox="1"/>
          <p:nvPr/>
        </p:nvSpPr>
        <p:spPr>
          <a:xfrm>
            <a:off x="6809837" y="4743066"/>
            <a:ext cx="2060331" cy="1384995"/>
          </a:xfrm>
          <a:prstGeom prst="rect">
            <a:avLst/>
          </a:prstGeom>
          <a:noFill/>
        </p:spPr>
        <p:txBody>
          <a:bodyPr wrap="square" rtlCol="0">
            <a:spAutoFit/>
          </a:bodyPr>
          <a:lstStyle/>
          <a:p>
            <a:r>
              <a:rPr lang="en-US" altLang="zh-TW" sz="2800" dirty="0"/>
              <a:t>Target:</a:t>
            </a:r>
          </a:p>
          <a:p>
            <a:r>
              <a:rPr lang="en-US" altLang="zh-TW" sz="2800" dirty="0"/>
              <a:t>“</a:t>
            </a:r>
            <a:r>
              <a:rPr lang="zh-TW" altLang="en-US" sz="2800" dirty="0"/>
              <a:t>五之 </a:t>
            </a:r>
            <a:r>
              <a:rPr lang="en-US" altLang="zh-TW" sz="2800" dirty="0"/>
              <a:t>5”</a:t>
            </a:r>
            <a:r>
              <a:rPr lang="zh-TW" altLang="en-US" sz="2800" dirty="0"/>
              <a:t> </a:t>
            </a:r>
            <a:r>
              <a:rPr lang="en-US" altLang="zh-TW" sz="2800" dirty="0"/>
              <a:t>= 1</a:t>
            </a:r>
          </a:p>
          <a:p>
            <a:r>
              <a:rPr lang="en-US" altLang="zh-TW" sz="2800" dirty="0"/>
              <a:t>else = 0</a:t>
            </a:r>
            <a:endParaRPr lang="zh-TW" altLang="en-US" sz="2800" dirty="0"/>
          </a:p>
        </p:txBody>
      </p:sp>
      <p:sp>
        <p:nvSpPr>
          <p:cNvPr id="3" name="文字方塊 2"/>
          <p:cNvSpPr txBox="1"/>
          <p:nvPr/>
        </p:nvSpPr>
        <p:spPr>
          <a:xfrm>
            <a:off x="578450" y="1678923"/>
            <a:ext cx="1846382" cy="523220"/>
          </a:xfrm>
          <a:prstGeom prst="rect">
            <a:avLst/>
          </a:prstGeom>
          <a:noFill/>
        </p:spPr>
        <p:txBody>
          <a:bodyPr wrap="square" rtlCol="0">
            <a:spAutoFit/>
          </a:bodyPr>
          <a:lstStyle/>
          <a:p>
            <a:r>
              <a:rPr lang="en-US" altLang="zh-TW" sz="2800" dirty="0"/>
              <a:t>Training:</a:t>
            </a:r>
            <a:endParaRPr lang="zh-TW" altLang="en-US" sz="2800" dirty="0"/>
          </a:p>
        </p:txBody>
      </p:sp>
      <p:grpSp>
        <p:nvGrpSpPr>
          <p:cNvPr id="33" name="群組 32"/>
          <p:cNvGrpSpPr/>
          <p:nvPr/>
        </p:nvGrpSpPr>
        <p:grpSpPr>
          <a:xfrm>
            <a:off x="4109542" y="1627152"/>
            <a:ext cx="4782668" cy="461666"/>
            <a:chOff x="4153803" y="1610963"/>
            <a:chExt cx="4782668" cy="461666"/>
          </a:xfrm>
        </p:grpSpPr>
        <p:grpSp>
          <p:nvGrpSpPr>
            <p:cNvPr id="12" name="群組 11"/>
            <p:cNvGrpSpPr/>
            <p:nvPr/>
          </p:nvGrpSpPr>
          <p:grpSpPr>
            <a:xfrm>
              <a:off x="4153803" y="1610963"/>
              <a:ext cx="4782668" cy="461666"/>
              <a:chOff x="4153803" y="1610963"/>
              <a:chExt cx="4782668" cy="461666"/>
            </a:xfrm>
          </p:grpSpPr>
          <p:sp>
            <p:nvSpPr>
              <p:cNvPr id="24" name="文字方塊 23"/>
              <p:cNvSpPr txBox="1"/>
              <p:nvPr/>
            </p:nvSpPr>
            <p:spPr>
              <a:xfrm>
                <a:off x="4153803" y="1610964"/>
                <a:ext cx="1499230" cy="461665"/>
              </a:xfrm>
              <a:prstGeom prst="rect">
                <a:avLst/>
              </a:prstGeom>
              <a:noFill/>
            </p:spPr>
            <p:txBody>
              <a:bodyPr wrap="square" rtlCol="0">
                <a:spAutoFit/>
              </a:bodyPr>
              <a:lstStyle/>
              <a:p>
                <a:pPr algn="ctr"/>
                <a:r>
                  <a:rPr lang="zh-TW" altLang="en-US" sz="2400" dirty="0"/>
                  <a:t>黑</a:t>
                </a:r>
                <a:r>
                  <a:rPr lang="en-US" altLang="zh-TW" sz="2400" dirty="0"/>
                  <a:t>:</a:t>
                </a:r>
                <a:r>
                  <a:rPr lang="zh-TW" altLang="en-US" sz="2400" dirty="0"/>
                  <a:t> </a:t>
                </a:r>
                <a:r>
                  <a:rPr lang="en-US" altLang="zh-TW" sz="2400" dirty="0"/>
                  <a:t>5</a:t>
                </a:r>
                <a:r>
                  <a:rPr lang="zh-TW" altLang="en-US" sz="2400" dirty="0"/>
                  <a:t>之五</a:t>
                </a:r>
              </a:p>
            </p:txBody>
          </p:sp>
          <p:sp>
            <p:nvSpPr>
              <p:cNvPr id="25" name="文字方塊 24"/>
              <p:cNvSpPr txBox="1"/>
              <p:nvPr/>
            </p:nvSpPr>
            <p:spPr>
              <a:xfrm>
                <a:off x="5647973" y="1610964"/>
                <a:ext cx="1499230" cy="461665"/>
              </a:xfrm>
              <a:prstGeom prst="rect">
                <a:avLst/>
              </a:prstGeom>
              <a:noFill/>
            </p:spPr>
            <p:txBody>
              <a:bodyPr wrap="square" rtlCol="0">
                <a:spAutoFit/>
              </a:bodyPr>
              <a:lstStyle/>
              <a:p>
                <a:pPr algn="ctr"/>
                <a:r>
                  <a:rPr lang="zh-TW" altLang="en-US" sz="2400" dirty="0"/>
                  <a:t>白</a:t>
                </a:r>
                <a:r>
                  <a:rPr lang="en-US" altLang="zh-TW" sz="2400" dirty="0"/>
                  <a:t>:</a:t>
                </a:r>
                <a:r>
                  <a:rPr lang="zh-TW" altLang="en-US" sz="2400" dirty="0"/>
                  <a:t> 天元</a:t>
                </a:r>
              </a:p>
            </p:txBody>
          </p:sp>
          <p:sp>
            <p:nvSpPr>
              <p:cNvPr id="26" name="文字方塊 25"/>
              <p:cNvSpPr txBox="1"/>
              <p:nvPr/>
            </p:nvSpPr>
            <p:spPr>
              <a:xfrm>
                <a:off x="7202773" y="1610963"/>
                <a:ext cx="1733698" cy="461665"/>
              </a:xfrm>
              <a:prstGeom prst="rect">
                <a:avLst/>
              </a:prstGeom>
              <a:noFill/>
            </p:spPr>
            <p:txBody>
              <a:bodyPr wrap="square" rtlCol="0">
                <a:spAutoFit/>
              </a:bodyPr>
              <a:lstStyle/>
              <a:p>
                <a:pPr algn="ctr"/>
                <a:r>
                  <a:rPr lang="zh-TW" altLang="en-US" sz="2400" dirty="0"/>
                  <a:t>黑</a:t>
                </a:r>
                <a:r>
                  <a:rPr lang="en-US" altLang="zh-TW" sz="2400" dirty="0"/>
                  <a:t>:</a:t>
                </a:r>
                <a:r>
                  <a:rPr lang="zh-TW" altLang="en-US" sz="2400" dirty="0"/>
                  <a:t> 五之</a:t>
                </a:r>
                <a:r>
                  <a:rPr lang="en-US" altLang="zh-TW" sz="2400" dirty="0"/>
                  <a:t>5 …</a:t>
                </a:r>
                <a:endParaRPr lang="zh-TW" altLang="en-US" sz="2400" dirty="0"/>
              </a:p>
            </p:txBody>
          </p:sp>
          <p:cxnSp>
            <p:nvCxnSpPr>
              <p:cNvPr id="27" name="直線單箭頭接點 26"/>
              <p:cNvCxnSpPr/>
              <p:nvPr/>
            </p:nvCxnSpPr>
            <p:spPr>
              <a:xfrm>
                <a:off x="5554582" y="1868789"/>
                <a:ext cx="28491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單箭頭接點 31"/>
            <p:cNvCxnSpPr/>
            <p:nvPr/>
          </p:nvCxnSpPr>
          <p:spPr>
            <a:xfrm>
              <a:off x="7004745" y="1854611"/>
              <a:ext cx="28491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78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5" grpId="0" animBg="1"/>
      <p:bldP spid="16" grpId="0" animBg="1"/>
      <p:bldP spid="17" grpId="0" animBg="1"/>
      <p:bldP spid="18" grpId="0" animBg="1"/>
      <p:bldP spid="19" grpId="0"/>
      <p:bldP spid="21" grpId="0"/>
      <p:bldP spid="22"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playing Go?</a:t>
            </a:r>
            <a:endParaRPr lang="zh-TW" altLang="en-US" dirty="0"/>
          </a:p>
        </p:txBody>
      </p:sp>
      <p:sp>
        <p:nvSpPr>
          <p:cNvPr id="3" name="內容版面配置區 2"/>
          <p:cNvSpPr>
            <a:spLocks noGrp="1"/>
          </p:cNvSpPr>
          <p:nvPr>
            <p:ph idx="1"/>
          </p:nvPr>
        </p:nvSpPr>
        <p:spPr/>
        <p:txBody>
          <a:bodyPr/>
          <a:lstStyle/>
          <a:p>
            <a:r>
              <a:rPr lang="en-US" altLang="zh-TW" dirty="0"/>
              <a:t>Some patterns are much smaller than the whole image</a:t>
            </a:r>
          </a:p>
          <a:p>
            <a:endParaRPr lang="en-US" altLang="zh-TW" dirty="0"/>
          </a:p>
          <a:p>
            <a:endParaRPr lang="en-US" altLang="zh-TW" dirty="0"/>
          </a:p>
          <a:p>
            <a:r>
              <a:rPr lang="en-US" altLang="zh-TW" dirty="0"/>
              <a:t>The same patterns appear in different regions.</a:t>
            </a:r>
            <a:endParaRPr lang="zh-TW" altLang="en-US" dirty="0"/>
          </a:p>
          <a:p>
            <a:endParaRPr lang="zh-TW" altLang="en-US" dirty="0"/>
          </a:p>
        </p:txBody>
      </p:sp>
      <p:pic>
        <p:nvPicPr>
          <p:cNvPr id="4" name="圖片 3"/>
          <p:cNvPicPr>
            <a:picLocks noChangeAspect="1"/>
          </p:cNvPicPr>
          <p:nvPr/>
        </p:nvPicPr>
        <p:blipFill>
          <a:blip r:embed="rId2"/>
          <a:stretch>
            <a:fillRect/>
          </a:stretch>
        </p:blipFill>
        <p:spPr>
          <a:xfrm>
            <a:off x="5945085" y="2336063"/>
            <a:ext cx="1306513" cy="1269420"/>
          </a:xfrm>
          <a:prstGeom prst="rect">
            <a:avLst/>
          </a:prstGeom>
          <a:ln>
            <a:noFill/>
          </a:ln>
          <a:effectLst>
            <a:softEdge rad="112500"/>
          </a:effectLst>
        </p:spPr>
      </p:pic>
      <p:pic>
        <p:nvPicPr>
          <p:cNvPr id="18434"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062" y="4301541"/>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33" y="4301541"/>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2"/>
          <a:stretch>
            <a:fillRect/>
          </a:stretch>
        </p:blipFill>
        <p:spPr>
          <a:xfrm>
            <a:off x="3706875" y="4498905"/>
            <a:ext cx="596466" cy="579532"/>
          </a:xfrm>
          <a:prstGeom prst="rect">
            <a:avLst/>
          </a:prstGeom>
          <a:ln>
            <a:noFill/>
          </a:ln>
          <a:effectLst>
            <a:softEdge rad="112500"/>
          </a:effectLst>
        </p:spPr>
      </p:pic>
      <p:pic>
        <p:nvPicPr>
          <p:cNvPr id="8" name="圖片 7"/>
          <p:cNvPicPr>
            <a:picLocks noChangeAspect="1"/>
          </p:cNvPicPr>
          <p:nvPr/>
        </p:nvPicPr>
        <p:blipFill>
          <a:blip r:embed="rId2"/>
          <a:stretch>
            <a:fillRect/>
          </a:stretch>
        </p:blipFill>
        <p:spPr>
          <a:xfrm>
            <a:off x="7151116" y="5693658"/>
            <a:ext cx="596466" cy="579532"/>
          </a:xfrm>
          <a:prstGeom prst="rect">
            <a:avLst/>
          </a:prstGeom>
          <a:ln>
            <a:noFill/>
          </a:ln>
          <a:effectLst>
            <a:softEdge rad="112500"/>
          </a:effectLst>
        </p:spPr>
      </p:pic>
      <p:sp>
        <p:nvSpPr>
          <p:cNvPr id="5" name="文字方塊 4"/>
          <p:cNvSpPr txBox="1"/>
          <p:nvPr/>
        </p:nvSpPr>
        <p:spPr>
          <a:xfrm>
            <a:off x="1378672" y="2938714"/>
            <a:ext cx="4909624" cy="461665"/>
          </a:xfrm>
          <a:prstGeom prst="rect">
            <a:avLst/>
          </a:prstGeom>
          <a:noFill/>
        </p:spPr>
        <p:txBody>
          <a:bodyPr wrap="square" rtlCol="0">
            <a:spAutoFit/>
          </a:bodyPr>
          <a:lstStyle/>
          <a:p>
            <a:r>
              <a:rPr lang="en-US" altLang="zh-TW" sz="2400" dirty="0"/>
              <a:t>Alpha Go uses 5 x 5 for first layer</a:t>
            </a:r>
            <a:endParaRPr lang="zh-TW" altLang="en-US" sz="2400" dirty="0"/>
          </a:p>
        </p:txBody>
      </p:sp>
    </p:spTree>
    <p:extLst>
      <p:ext uri="{BB962C8B-B14F-4D97-AF65-F5344CB8AC3E}">
        <p14:creationId xmlns:p14="http://schemas.microsoft.com/office/powerpoint/2010/main" val="4267392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playing Go?</a:t>
            </a:r>
            <a:endParaRPr lang="zh-TW" altLang="en-US" dirty="0"/>
          </a:p>
        </p:txBody>
      </p:sp>
      <p:sp>
        <p:nvSpPr>
          <p:cNvPr id="3" name="內容版面配置區 2"/>
          <p:cNvSpPr>
            <a:spLocks noGrp="1"/>
          </p:cNvSpPr>
          <p:nvPr>
            <p:ph idx="1"/>
          </p:nvPr>
        </p:nvSpPr>
        <p:spPr/>
        <p:txBody>
          <a:bodyPr/>
          <a:lstStyle/>
          <a:p>
            <a:r>
              <a:rPr lang="en-US" altLang="zh-TW" dirty="0"/>
              <a:t>Subsampling</a:t>
            </a:r>
            <a:r>
              <a:rPr lang="zh-TW" altLang="en-US" dirty="0"/>
              <a:t> </a:t>
            </a:r>
            <a:r>
              <a:rPr lang="en-US" altLang="zh-TW" dirty="0"/>
              <a:t>the pixels will not change the object</a:t>
            </a:r>
            <a:endParaRPr lang="zh-TW" altLang="en-US" dirty="0"/>
          </a:p>
          <a:p>
            <a:endParaRPr lang="zh-TW" altLang="en-US" dirty="0"/>
          </a:p>
        </p:txBody>
      </p:sp>
      <p:pic>
        <p:nvPicPr>
          <p:cNvPr id="4" name="圖片 3"/>
          <p:cNvPicPr>
            <a:picLocks noChangeAspect="1"/>
          </p:cNvPicPr>
          <p:nvPr/>
        </p:nvPicPr>
        <p:blipFill>
          <a:blip r:embed="rId3"/>
          <a:stretch>
            <a:fillRect/>
          </a:stretch>
        </p:blipFill>
        <p:spPr>
          <a:xfrm>
            <a:off x="76341" y="2965713"/>
            <a:ext cx="8955117" cy="3683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1243239" y="5489312"/>
            <a:ext cx="665752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Alpha Go does not use Max Pooling ……</a:t>
            </a:r>
            <a:endParaRPr lang="zh-TW" altLang="en-US" sz="2800" dirty="0"/>
          </a:p>
        </p:txBody>
      </p:sp>
      <p:sp>
        <p:nvSpPr>
          <p:cNvPr id="7" name="文字方塊 6"/>
          <p:cNvSpPr txBox="1"/>
          <p:nvPr/>
        </p:nvSpPr>
        <p:spPr>
          <a:xfrm>
            <a:off x="2260002" y="2282738"/>
            <a:ext cx="217621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Max Pooling</a:t>
            </a:r>
            <a:endParaRPr lang="zh-TW" altLang="en-US" sz="2800" dirty="0"/>
          </a:p>
        </p:txBody>
      </p:sp>
      <p:sp>
        <p:nvSpPr>
          <p:cNvPr id="8" name="文字方塊 7"/>
          <p:cNvSpPr txBox="1"/>
          <p:nvPr/>
        </p:nvSpPr>
        <p:spPr>
          <a:xfrm>
            <a:off x="3348111" y="2287642"/>
            <a:ext cx="5795889" cy="523220"/>
          </a:xfrm>
          <a:prstGeom prst="rect">
            <a:avLst/>
          </a:prstGeom>
          <a:noFill/>
        </p:spPr>
        <p:txBody>
          <a:bodyPr wrap="square" rtlCol="0">
            <a:spAutoFit/>
          </a:bodyPr>
          <a:lstStyle/>
          <a:p>
            <a:pPr algn="ctr"/>
            <a:r>
              <a:rPr lang="en-US" altLang="zh-TW" sz="2800" dirty="0">
                <a:solidFill>
                  <a:srgbClr val="FF0000"/>
                </a:solidFill>
              </a:rPr>
              <a:t>How to explain this???</a:t>
            </a:r>
            <a:endParaRPr lang="zh-TW" altLang="en-US" sz="2800" dirty="0">
              <a:solidFill>
                <a:srgbClr val="FF0000"/>
              </a:solidFill>
            </a:endParaRPr>
          </a:p>
        </p:txBody>
      </p:sp>
      <p:cxnSp>
        <p:nvCxnSpPr>
          <p:cNvPr id="10" name="直線接點 9"/>
          <p:cNvCxnSpPr/>
          <p:nvPr/>
        </p:nvCxnSpPr>
        <p:spPr>
          <a:xfrm>
            <a:off x="7566129" y="3305908"/>
            <a:ext cx="132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46154" y="3629758"/>
            <a:ext cx="6920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7489929" y="3629758"/>
            <a:ext cx="1473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46154" y="3934558"/>
            <a:ext cx="28827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750008" y="3944816"/>
            <a:ext cx="29557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8353425" y="3934558"/>
            <a:ext cx="60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46154" y="4277458"/>
            <a:ext cx="1681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4045158" y="4277458"/>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89230" y="4610833"/>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2441991" y="4610833"/>
            <a:ext cx="64489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2582544" y="4934683"/>
            <a:ext cx="3083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5787512" y="4934683"/>
            <a:ext cx="136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向右箭號 33"/>
          <p:cNvSpPr/>
          <p:nvPr/>
        </p:nvSpPr>
        <p:spPr>
          <a:xfrm>
            <a:off x="1125415" y="2282738"/>
            <a:ext cx="1026942"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0395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1390838" y="3112751"/>
            <a:ext cx="6544847" cy="2657475"/>
          </a:xfrm>
          <a:prstGeom prst="rect">
            <a:avLst/>
          </a:prstGeom>
        </p:spPr>
      </p:pic>
      <p:sp>
        <p:nvSpPr>
          <p:cNvPr id="2" name="標題 1"/>
          <p:cNvSpPr>
            <a:spLocks noGrp="1"/>
          </p:cNvSpPr>
          <p:nvPr>
            <p:ph type="title"/>
          </p:nvPr>
        </p:nvSpPr>
        <p:spPr>
          <a:xfrm>
            <a:off x="628650" y="294493"/>
            <a:ext cx="7886700" cy="1325563"/>
          </a:xfrm>
        </p:spPr>
        <p:txBody>
          <a:bodyPr/>
          <a:lstStyle/>
          <a:p>
            <a:r>
              <a:rPr lang="en-US" altLang="zh-TW" dirty="0"/>
              <a:t>More Application: Speech</a:t>
            </a:r>
            <a:endParaRPr lang="zh-TW" altLang="en-US" dirty="0"/>
          </a:p>
        </p:txBody>
      </p:sp>
      <p:cxnSp>
        <p:nvCxnSpPr>
          <p:cNvPr id="5" name="直線單箭頭接點 4"/>
          <p:cNvCxnSpPr/>
          <p:nvPr/>
        </p:nvCxnSpPr>
        <p:spPr>
          <a:xfrm>
            <a:off x="1390839" y="5777883"/>
            <a:ext cx="666241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線單箭頭接點 5"/>
          <p:cNvCxnSpPr/>
          <p:nvPr/>
        </p:nvCxnSpPr>
        <p:spPr>
          <a:xfrm flipV="1">
            <a:off x="1390839" y="3100007"/>
            <a:ext cx="0" cy="267542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文字方塊 6"/>
          <p:cNvSpPr txBox="1"/>
          <p:nvPr/>
        </p:nvSpPr>
        <p:spPr>
          <a:xfrm>
            <a:off x="3587208" y="5801772"/>
            <a:ext cx="2190307" cy="461665"/>
          </a:xfrm>
          <a:prstGeom prst="rect">
            <a:avLst/>
          </a:prstGeom>
          <a:noFill/>
        </p:spPr>
        <p:txBody>
          <a:bodyPr wrap="square" rtlCol="0">
            <a:spAutoFit/>
          </a:bodyPr>
          <a:lstStyle/>
          <a:p>
            <a:pPr algn="ctr"/>
            <a:r>
              <a:rPr lang="en-US" altLang="zh-TW" sz="2400" dirty="0"/>
              <a:t>Time</a:t>
            </a:r>
            <a:endParaRPr lang="zh-TW" altLang="en-US" sz="2400" dirty="0"/>
          </a:p>
        </p:txBody>
      </p:sp>
      <p:sp>
        <p:nvSpPr>
          <p:cNvPr id="8" name="文字方塊 7"/>
          <p:cNvSpPr txBox="1"/>
          <p:nvPr/>
        </p:nvSpPr>
        <p:spPr>
          <a:xfrm rot="16200000">
            <a:off x="-30245" y="4203671"/>
            <a:ext cx="2190307" cy="461665"/>
          </a:xfrm>
          <a:prstGeom prst="rect">
            <a:avLst/>
          </a:prstGeom>
          <a:noFill/>
        </p:spPr>
        <p:txBody>
          <a:bodyPr wrap="square" rtlCol="0">
            <a:spAutoFit/>
          </a:bodyPr>
          <a:lstStyle/>
          <a:p>
            <a:pPr algn="ctr"/>
            <a:r>
              <a:rPr lang="en-US" altLang="zh-TW" sz="2400" dirty="0"/>
              <a:t>Frequency</a:t>
            </a:r>
            <a:endParaRPr lang="zh-TW" altLang="en-US" sz="2400" dirty="0"/>
          </a:p>
        </p:txBody>
      </p:sp>
      <p:sp>
        <p:nvSpPr>
          <p:cNvPr id="9" name="矩形 8"/>
          <p:cNvSpPr/>
          <p:nvPr/>
        </p:nvSpPr>
        <p:spPr>
          <a:xfrm>
            <a:off x="3658693" y="6114249"/>
            <a:ext cx="2079993" cy="523220"/>
          </a:xfrm>
          <a:prstGeom prst="rect">
            <a:avLst/>
          </a:prstGeom>
        </p:spPr>
        <p:txBody>
          <a:bodyPr wrap="none">
            <a:spAutoFit/>
          </a:bodyPr>
          <a:lstStyle/>
          <a:p>
            <a:r>
              <a:rPr lang="en-US" altLang="zh-TW" sz="2800" b="1" dirty="0">
                <a:solidFill>
                  <a:srgbClr val="FF0000"/>
                </a:solidFill>
              </a:rPr>
              <a:t>Spectrogram</a:t>
            </a:r>
            <a:endParaRPr lang="zh-TW" altLang="en-US" sz="2800" b="1" dirty="0">
              <a:solidFill>
                <a:srgbClr val="FF0000"/>
              </a:solidFill>
            </a:endParaRPr>
          </a:p>
        </p:txBody>
      </p:sp>
      <p:sp>
        <p:nvSpPr>
          <p:cNvPr id="12" name="矩形 11"/>
          <p:cNvSpPr/>
          <p:nvPr/>
        </p:nvSpPr>
        <p:spPr>
          <a:xfrm>
            <a:off x="2299876" y="3102675"/>
            <a:ext cx="1510413" cy="266632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192982" y="2127396"/>
            <a:ext cx="1679944" cy="582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a:t>CNN</a:t>
            </a:r>
            <a:endParaRPr lang="zh-TW" altLang="en-US" sz="2800" dirty="0"/>
          </a:p>
        </p:txBody>
      </p:sp>
      <p:cxnSp>
        <p:nvCxnSpPr>
          <p:cNvPr id="14" name="直線單箭頭接點 13"/>
          <p:cNvCxnSpPr/>
          <p:nvPr/>
        </p:nvCxnSpPr>
        <p:spPr>
          <a:xfrm flipV="1">
            <a:off x="3050920" y="1690689"/>
            <a:ext cx="0" cy="43670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3" idx="2"/>
          </p:cNvCxnSpPr>
          <p:nvPr/>
        </p:nvCxnSpPr>
        <p:spPr>
          <a:xfrm flipV="1">
            <a:off x="3032954" y="2710294"/>
            <a:ext cx="0" cy="38971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2237282" y="5697049"/>
            <a:ext cx="1591343" cy="461665"/>
          </a:xfrm>
          <a:prstGeom prst="rect">
            <a:avLst/>
          </a:prstGeom>
          <a:noFill/>
        </p:spPr>
        <p:txBody>
          <a:bodyPr wrap="square" rtlCol="0">
            <a:spAutoFit/>
          </a:bodyPr>
          <a:lstStyle/>
          <a:p>
            <a:pPr algn="ctr"/>
            <a:r>
              <a:rPr lang="en-US" altLang="zh-TW" sz="2400" b="1" dirty="0"/>
              <a:t>Image</a:t>
            </a:r>
            <a:endParaRPr lang="zh-TW" altLang="en-US" sz="2400" b="1" dirty="0"/>
          </a:p>
        </p:txBody>
      </p:sp>
      <p:sp>
        <p:nvSpPr>
          <p:cNvPr id="19" name="矩形 18"/>
          <p:cNvSpPr/>
          <p:nvPr/>
        </p:nvSpPr>
        <p:spPr>
          <a:xfrm>
            <a:off x="2354090" y="3147002"/>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2350076" y="3425877"/>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2350076" y="3705025"/>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3045121" y="4686300"/>
            <a:ext cx="0" cy="5551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572000" y="1944533"/>
            <a:ext cx="3184071" cy="830997"/>
          </a:xfrm>
          <a:prstGeom prst="rect">
            <a:avLst/>
          </a:prstGeom>
          <a:noFill/>
        </p:spPr>
        <p:txBody>
          <a:bodyPr wrap="square" rtlCol="0">
            <a:spAutoFit/>
          </a:bodyPr>
          <a:lstStyle/>
          <a:p>
            <a:r>
              <a:rPr lang="en-US" altLang="zh-TW" sz="2400" dirty="0"/>
              <a:t>The filters move in the frequency direction.</a:t>
            </a:r>
            <a:endParaRPr lang="zh-TW" altLang="en-US" sz="2400" dirty="0"/>
          </a:p>
        </p:txBody>
      </p:sp>
    </p:spTree>
    <p:extLst>
      <p:ext uri="{BB962C8B-B14F-4D97-AF65-F5344CB8AC3E}">
        <p14:creationId xmlns:p14="http://schemas.microsoft.com/office/powerpoint/2010/main" val="5407620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9" grpId="0" animBg="1"/>
      <p:bldP spid="20" grpId="0" animBg="1"/>
      <p:bldP spid="21" grpId="0" animBg="1"/>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Application: Text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238125" y="1869812"/>
            <a:ext cx="8277225" cy="4219575"/>
          </a:xfrm>
          <a:prstGeom prst="rect">
            <a:avLst/>
          </a:prstGeom>
        </p:spPr>
      </p:pic>
      <p:sp>
        <p:nvSpPr>
          <p:cNvPr id="6" name="矩形 5"/>
          <p:cNvSpPr/>
          <p:nvPr/>
        </p:nvSpPr>
        <p:spPr>
          <a:xfrm>
            <a:off x="3943350" y="5520332"/>
            <a:ext cx="4572000" cy="923330"/>
          </a:xfrm>
          <a:prstGeom prst="rect">
            <a:avLst/>
          </a:prstGeom>
        </p:spPr>
        <p:txBody>
          <a:bodyPr>
            <a:spAutoFit/>
          </a:bodyPr>
          <a:lstStyle/>
          <a:p>
            <a:r>
              <a:rPr lang="en-US" altLang="zh-TW" dirty="0"/>
              <a:t>Source of image: </a:t>
            </a:r>
            <a:r>
              <a:rPr lang="zh-TW" altLang="en-US" dirty="0"/>
              <a:t>http://citeseerx.ist.psu.edu/viewdoc/download?doi=10.1.1.703.6858&amp;rep=rep1&amp;type=pdf</a:t>
            </a:r>
          </a:p>
        </p:txBody>
      </p:sp>
      <p:grpSp>
        <p:nvGrpSpPr>
          <p:cNvPr id="11" name="群組 10"/>
          <p:cNvGrpSpPr/>
          <p:nvPr/>
        </p:nvGrpSpPr>
        <p:grpSpPr>
          <a:xfrm>
            <a:off x="940253" y="3233058"/>
            <a:ext cx="1926771" cy="963385"/>
            <a:chOff x="940253" y="3233058"/>
            <a:chExt cx="1926771" cy="963385"/>
          </a:xfrm>
        </p:grpSpPr>
        <p:sp>
          <p:nvSpPr>
            <p:cNvPr id="7"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1110343" y="3430361"/>
              <a:ext cx="0" cy="636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146403" y="3517935"/>
              <a:ext cx="342900" cy="461665"/>
            </a:xfrm>
            <a:prstGeom prst="rect">
              <a:avLst/>
            </a:prstGeom>
            <a:noFill/>
          </p:spPr>
          <p:txBody>
            <a:bodyPr wrap="square" rtlCol="0">
              <a:spAutoFit/>
            </a:bodyPr>
            <a:lstStyle/>
            <a:p>
              <a:r>
                <a:rPr lang="en-US" altLang="zh-TW" sz="2400" b="1" dirty="0">
                  <a:solidFill>
                    <a:srgbClr val="FF0000"/>
                  </a:solidFill>
                </a:rPr>
                <a:t>?</a:t>
              </a:r>
              <a:endParaRPr lang="zh-TW" altLang="en-US" sz="2400" b="1" dirty="0">
                <a:solidFill>
                  <a:srgbClr val="FF0000"/>
                </a:solidFill>
              </a:endParaRPr>
            </a:p>
          </p:txBody>
        </p:sp>
      </p:grpSp>
    </p:spTree>
    <p:extLst>
      <p:ext uri="{BB962C8B-B14F-4D97-AF65-F5344CB8AC3E}">
        <p14:creationId xmlns:p14="http://schemas.microsoft.com/office/powerpoint/2010/main" val="3794424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C3B72-438C-4753-8AE4-BE98042380A0}"/>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1C764714-FCE2-4ED4-AEB7-19405168E5D8}"/>
              </a:ext>
            </a:extLst>
          </p:cNvPr>
          <p:cNvSpPr>
            <a:spLocks noGrp="1"/>
          </p:cNvSpPr>
          <p:nvPr>
            <p:ph idx="1"/>
          </p:nvPr>
        </p:nvSpPr>
        <p:spPr/>
        <p:txBody>
          <a:bodyPr/>
          <a:lstStyle/>
          <a:p>
            <a:r>
              <a:rPr lang="zh-CN" altLang="en-US" dirty="0"/>
              <a:t>卷积网络</a:t>
            </a:r>
            <a:r>
              <a:rPr lang="en-US" altLang="zh-CN" dirty="0"/>
              <a:t>VS</a:t>
            </a:r>
            <a:r>
              <a:rPr lang="zh-CN" altLang="en-US" dirty="0"/>
              <a:t>全连接网络</a:t>
            </a:r>
            <a:endParaRPr lang="en-US" altLang="zh-CN" dirty="0"/>
          </a:p>
          <a:p>
            <a:endParaRPr lang="en-US" altLang="zh-CN" dirty="0"/>
          </a:p>
          <a:p>
            <a:pPr marL="914400" lvl="1" indent="-457200">
              <a:buAutoNum type="arabicPeriod"/>
            </a:pPr>
            <a:r>
              <a:rPr lang="zh-CN" altLang="en-US" dirty="0"/>
              <a:t>局部连接；</a:t>
            </a:r>
            <a:endParaRPr lang="en-US" altLang="zh-CN" dirty="0"/>
          </a:p>
          <a:p>
            <a:pPr marL="914400" lvl="1" indent="-457200">
              <a:buAutoNum type="arabicPeriod"/>
            </a:pPr>
            <a:r>
              <a:rPr lang="zh-CN" altLang="en-US" dirty="0"/>
              <a:t>参数共享；</a:t>
            </a:r>
            <a:endParaRPr lang="en-US" altLang="zh-CN" dirty="0"/>
          </a:p>
          <a:p>
            <a:pPr marL="914400" lvl="1" indent="-457200">
              <a:buAutoNum type="arabicPeriod"/>
            </a:pPr>
            <a:r>
              <a:rPr lang="zh-CN" altLang="en-US" dirty="0"/>
              <a:t>降采样。</a:t>
            </a:r>
          </a:p>
        </p:txBody>
      </p:sp>
    </p:spTree>
    <p:extLst>
      <p:ext uri="{BB962C8B-B14F-4D97-AF65-F5344CB8AC3E}">
        <p14:creationId xmlns:p14="http://schemas.microsoft.com/office/powerpoint/2010/main" val="1092906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a:t>
            </a:r>
            <a:r>
              <a:rPr lang="en-US" altLang="zh-CN" dirty="0"/>
              <a:t>CNN</a:t>
            </a:r>
            <a:endParaRPr lang="zh-CN" altLang="en-US" dirty="0"/>
          </a:p>
        </p:txBody>
      </p:sp>
      <p:sp>
        <p:nvSpPr>
          <p:cNvPr id="3" name="内容占位符 2"/>
          <p:cNvSpPr>
            <a:spLocks noGrp="1"/>
          </p:cNvSpPr>
          <p:nvPr>
            <p:ph idx="1"/>
          </p:nvPr>
        </p:nvSpPr>
        <p:spPr/>
        <p:txBody>
          <a:bodyPr/>
          <a:lstStyle/>
          <a:p>
            <a:r>
              <a:rPr lang="en-US" altLang="zh-CN" b="1" dirty="0"/>
              <a:t>LeNet-5</a:t>
            </a:r>
          </a:p>
          <a:p>
            <a:r>
              <a:rPr lang="en-US" altLang="zh-CN" b="1" dirty="0" err="1"/>
              <a:t>AlexNet</a:t>
            </a:r>
            <a:endParaRPr lang="en-US" altLang="zh-CN" b="1" dirty="0"/>
          </a:p>
          <a:p>
            <a:r>
              <a:rPr lang="en-US" altLang="zh-CN" b="1" dirty="0" err="1"/>
              <a:t>VGGNet</a:t>
            </a:r>
            <a:endParaRPr lang="en-US" altLang="zh-CN" b="1" dirty="0"/>
          </a:p>
          <a:p>
            <a:r>
              <a:rPr lang="en-US" altLang="zh-CN" b="1" dirty="0" err="1"/>
              <a:t>GoogLeNet</a:t>
            </a:r>
            <a:endParaRPr lang="en-US" altLang="zh-CN" b="1" dirty="0"/>
          </a:p>
          <a:p>
            <a:r>
              <a:rPr lang="nb-NO" altLang="zh-CN" b="1" dirty="0"/>
              <a:t>ResNet</a:t>
            </a:r>
            <a:endParaRPr lang="en-US" altLang="zh-CN" b="1" dirty="0"/>
          </a:p>
          <a:p>
            <a:endParaRPr lang="zh-CN" altLang="en-US" dirty="0"/>
          </a:p>
        </p:txBody>
      </p:sp>
    </p:spTree>
    <p:extLst>
      <p:ext uri="{BB962C8B-B14F-4D97-AF65-F5344CB8AC3E}">
        <p14:creationId xmlns:p14="http://schemas.microsoft.com/office/powerpoint/2010/main" val="335075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p>
        </p:txBody>
      </p:sp>
      <p:sp>
        <p:nvSpPr>
          <p:cNvPr id="3" name="内容占位符 2"/>
          <p:cNvSpPr>
            <a:spLocks noGrp="1"/>
          </p:cNvSpPr>
          <p:nvPr>
            <p:ph idx="1"/>
          </p:nvPr>
        </p:nvSpPr>
        <p:spPr/>
        <p:txBody>
          <a:bodyPr/>
          <a:lstStyle/>
          <a:p>
            <a:r>
              <a:rPr lang="en-US" altLang="zh-CN" i="1" dirty="0"/>
              <a:t>Gradient Based Learning Applied To Document Recognition - </a:t>
            </a:r>
            <a:r>
              <a:rPr lang="en-US" altLang="zh-CN" i="1" dirty="0">
                <a:solidFill>
                  <a:srgbClr val="FF0000"/>
                </a:solidFill>
              </a:rPr>
              <a:t>Y. </a:t>
            </a:r>
            <a:r>
              <a:rPr lang="en-US" altLang="zh-CN" i="1" dirty="0" err="1">
                <a:solidFill>
                  <a:srgbClr val="FF0000"/>
                </a:solidFill>
              </a:rPr>
              <a:t>Lecun</a:t>
            </a:r>
            <a:r>
              <a:rPr lang="en-US" altLang="zh-CN" i="1" dirty="0"/>
              <a:t>, L. </a:t>
            </a:r>
            <a:r>
              <a:rPr lang="en-US" altLang="zh-CN" i="1" dirty="0" err="1"/>
              <a:t>Bottou</a:t>
            </a:r>
            <a:r>
              <a:rPr lang="en-US" altLang="zh-CN" i="1" dirty="0"/>
              <a:t>, </a:t>
            </a:r>
            <a:r>
              <a:rPr lang="en-US" altLang="zh-CN" i="1" dirty="0">
                <a:solidFill>
                  <a:srgbClr val="FF0000"/>
                </a:solidFill>
              </a:rPr>
              <a:t>Y. </a:t>
            </a:r>
            <a:r>
              <a:rPr lang="en-US" altLang="zh-CN" i="1" dirty="0" err="1">
                <a:solidFill>
                  <a:srgbClr val="FF0000"/>
                </a:solidFill>
              </a:rPr>
              <a:t>Bengio</a:t>
            </a:r>
            <a:r>
              <a:rPr lang="en-US" altLang="zh-CN" i="1" dirty="0"/>
              <a:t>, P. </a:t>
            </a:r>
            <a:r>
              <a:rPr lang="en-US" altLang="zh-CN" i="1" dirty="0" err="1"/>
              <a:t>Haffner</a:t>
            </a:r>
            <a:r>
              <a:rPr lang="en-US" altLang="zh-CN" i="1" dirty="0"/>
              <a:t>; 1998</a:t>
            </a:r>
          </a:p>
          <a:p>
            <a:endParaRPr lang="zh-CN" altLang="en-US" dirty="0"/>
          </a:p>
        </p:txBody>
      </p:sp>
      <p:pic>
        <p:nvPicPr>
          <p:cNvPr id="4" name="Shape 60"/>
          <p:cNvPicPr preferRelativeResize="0"/>
          <p:nvPr/>
        </p:nvPicPr>
        <p:blipFill>
          <a:blip r:embed="rId2">
            <a:alphaModFix/>
          </a:blip>
          <a:stretch>
            <a:fillRect/>
          </a:stretch>
        </p:blipFill>
        <p:spPr>
          <a:xfrm>
            <a:off x="1054628" y="3352000"/>
            <a:ext cx="3087065" cy="3302373"/>
          </a:xfrm>
          <a:prstGeom prst="rect">
            <a:avLst/>
          </a:prstGeom>
          <a:noFill/>
          <a:ln>
            <a:noFill/>
          </a:ln>
        </p:spPr>
      </p:pic>
      <p:pic>
        <p:nvPicPr>
          <p:cNvPr id="13314" name="Picture 2" descr="蒙特利尔大学计算机教授Yoshua Bengio照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216" y="3346414"/>
            <a:ext cx="2860300" cy="330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860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829441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1477328"/>
          </a:xfrm>
          <a:prstGeom prst="rect">
            <a:avLst/>
          </a:prstGeom>
        </p:spPr>
        <p:txBody>
          <a:bodyPr wrap="squar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8</a:t>
            </a:r>
            <a:r>
              <a:rPr lang="zh-CN" altLang="en-US" dirty="0">
                <a:solidFill>
                  <a:srgbClr val="4D4D4D"/>
                </a:solidFill>
                <a:latin typeface="Microsoft YaHei" panose="020B0503020204020204" pitchFamily="34" charset="-122"/>
                <a:ea typeface="Microsoft YaHei" panose="020B0503020204020204" pitchFamily="34" charset="-122"/>
              </a:rPr>
              <a:t>层网络：输入层（</a:t>
            </a:r>
            <a:r>
              <a:rPr lang="en-US" altLang="zh-CN" dirty="0">
                <a:solidFill>
                  <a:srgbClr val="4D4D4D"/>
                </a:solidFill>
                <a:latin typeface="Microsoft YaHei" panose="020B0503020204020204" pitchFamily="34" charset="-122"/>
                <a:ea typeface="Microsoft YaHei" panose="020B0503020204020204" pitchFamily="34" charset="-122"/>
              </a:rPr>
              <a:t>INPUT</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32x32</a:t>
            </a:r>
            <a:r>
              <a:rPr lang="zh-CN" altLang="en-US" dirty="0"/>
              <a:t>；    </a:t>
            </a:r>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Convolutions,C1</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6</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5x5</a:t>
            </a:r>
          </a:p>
          <a:p>
            <a:r>
              <a:rPr lang="zh-CN" altLang="en-US" dirty="0">
                <a:solidFill>
                  <a:srgbClr val="4D4D4D"/>
                </a:solidFill>
                <a:latin typeface="Microsoft YaHei" panose="020B0503020204020204" pitchFamily="34" charset="-122"/>
                <a:ea typeface="Microsoft YaHei" panose="020B0503020204020204" pitchFamily="34" charset="-122"/>
              </a:rPr>
              <a:t>池化层（</a:t>
            </a:r>
            <a:r>
              <a:rPr lang="en-US" altLang="zh-CN" dirty="0">
                <a:solidFill>
                  <a:srgbClr val="4D4D4D"/>
                </a:solidFill>
                <a:latin typeface="Microsoft YaHei" panose="020B0503020204020204" pitchFamily="34" charset="-122"/>
                <a:ea typeface="Microsoft YaHei" panose="020B0503020204020204" pitchFamily="34" charset="-122"/>
              </a:rPr>
              <a:t>Subsampling</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S2</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2x2</a:t>
            </a:r>
            <a:r>
              <a:rPr lang="zh-CN" altLang="en-US" dirty="0">
                <a:solidFill>
                  <a:srgbClr val="4D4D4D"/>
                </a:solidFill>
                <a:latin typeface="Microsoft YaHei" panose="020B0503020204020204" pitchFamily="34" charset="-122"/>
                <a:ea typeface="Microsoft YaHei" panose="020B0503020204020204" pitchFamily="34" charset="-122"/>
              </a:rPr>
              <a:t>的最大池化</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C3</a:t>
            </a:r>
            <a:r>
              <a:rPr lang="zh-CN" altLang="en-US" dirty="0">
                <a:solidFill>
                  <a:srgbClr val="4D4D4D"/>
                </a:solidFill>
                <a:latin typeface="Microsoft YaHei" panose="020B0503020204020204" pitchFamily="34" charset="-122"/>
                <a:ea typeface="Microsoft YaHei" panose="020B0503020204020204" pitchFamily="34" charset="-122"/>
              </a:rPr>
              <a:t>）：      池化层（</a:t>
            </a:r>
            <a:r>
              <a:rPr lang="en-US" altLang="zh-CN" dirty="0">
                <a:solidFill>
                  <a:srgbClr val="4D4D4D"/>
                </a:solidFill>
                <a:latin typeface="Microsoft YaHei" panose="020B0503020204020204" pitchFamily="34" charset="-122"/>
                <a:ea typeface="Microsoft YaHei" panose="020B0503020204020204" pitchFamily="34" charset="-122"/>
              </a:rPr>
              <a:t>Subsampling</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S4</a:t>
            </a:r>
            <a:r>
              <a:rPr lang="zh-CN" altLang="en-US" dirty="0">
                <a:solidFill>
                  <a:srgbClr val="4D4D4D"/>
                </a:solidFill>
                <a:latin typeface="Microsoft YaHei" panose="020B0503020204020204" pitchFamily="34" charset="-122"/>
                <a:ea typeface="Microsoft YaHei" panose="020B0503020204020204" pitchFamily="34" charset="-122"/>
              </a:rPr>
              <a:t>）；</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C5</a:t>
            </a:r>
            <a:r>
              <a:rPr lang="zh-CN" altLang="en-US" dirty="0">
                <a:solidFill>
                  <a:srgbClr val="4D4D4D"/>
                </a:solidFill>
                <a:latin typeface="Microsoft YaHei" panose="020B0503020204020204" pitchFamily="34" charset="-122"/>
                <a:ea typeface="Microsoft YaHei" panose="020B0503020204020204" pitchFamily="34" charset="-122"/>
              </a:rPr>
              <a:t>）；全连接层（</a:t>
            </a:r>
            <a:r>
              <a:rPr lang="en-US" altLang="zh-CN" dirty="0">
                <a:solidFill>
                  <a:srgbClr val="4D4D4D"/>
                </a:solidFill>
                <a:latin typeface="Microsoft YaHei" panose="020B0503020204020204" pitchFamily="34" charset="-122"/>
                <a:ea typeface="Microsoft YaHei" panose="020B0503020204020204" pitchFamily="34" charset="-122"/>
              </a:rPr>
              <a:t>F6</a:t>
            </a:r>
            <a:r>
              <a:rPr lang="zh-CN" altLang="en-US" dirty="0">
                <a:solidFill>
                  <a:srgbClr val="4D4D4D"/>
                </a:solidFill>
                <a:latin typeface="Microsoft YaHei" panose="020B0503020204020204" pitchFamily="34" charset="-122"/>
                <a:ea typeface="Microsoft YaHei" panose="020B0503020204020204" pitchFamily="34" charset="-122"/>
              </a:rPr>
              <a:t>）；</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输出层（径向基层）</a:t>
            </a:r>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4251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829441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923330"/>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输入层（</a:t>
            </a:r>
            <a:r>
              <a:rPr lang="en-US" altLang="zh-CN" dirty="0">
                <a:solidFill>
                  <a:srgbClr val="4D4D4D"/>
                </a:solidFill>
                <a:latin typeface="Microsoft YaHei" panose="020B0503020204020204" pitchFamily="34" charset="-122"/>
                <a:ea typeface="Microsoft YaHei" panose="020B0503020204020204" pitchFamily="34" charset="-122"/>
              </a:rPr>
              <a:t>1</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32x32</a:t>
            </a:r>
          </a:p>
          <a:p>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背景值</a:t>
            </a:r>
            <a:r>
              <a:rPr lang="en-US" altLang="zh-CN" dirty="0">
                <a:solidFill>
                  <a:srgbClr val="4D4D4D"/>
                </a:solidFill>
                <a:latin typeface="Microsoft YaHei" panose="020B0503020204020204" pitchFamily="34" charset="-122"/>
                <a:ea typeface="Microsoft YaHei" panose="020B0503020204020204" pitchFamily="34" charset="-122"/>
              </a:rPr>
              <a:t>: -0.1</a:t>
            </a:r>
            <a:r>
              <a:rPr lang="zh-CN" altLang="en-US" dirty="0">
                <a:solidFill>
                  <a:srgbClr val="4D4D4D"/>
                </a:solidFill>
                <a:latin typeface="Microsoft YaHei" panose="020B0503020204020204" pitchFamily="34" charset="-122"/>
                <a:ea typeface="Microsoft YaHei" panose="020B0503020204020204" pitchFamily="34" charset="-122"/>
              </a:rPr>
              <a:t>，前景值 </a:t>
            </a:r>
            <a:r>
              <a:rPr lang="en-US" altLang="zh-CN" dirty="0">
                <a:solidFill>
                  <a:srgbClr val="4D4D4D"/>
                </a:solidFill>
                <a:latin typeface="Microsoft YaHei" panose="020B0503020204020204" pitchFamily="34" charset="-122"/>
                <a:ea typeface="Microsoft YaHei" panose="020B0503020204020204" pitchFamily="34" charset="-122"/>
              </a:rPr>
              <a:t>:</a:t>
            </a:r>
            <a:r>
              <a:rPr lang="zh-CN" altLang="en-US" dirty="0">
                <a:solidFill>
                  <a:srgbClr val="4D4D4D"/>
                </a:solidFill>
                <a:latin typeface="Microsoft YaHei" panose="020B0503020204020204" pitchFamily="34" charset="-122"/>
                <a:ea typeface="Microsoft YaHei" panose="020B0503020204020204" pitchFamily="34" charset="-122"/>
              </a:rPr>
              <a:t> </a:t>
            </a:r>
            <a:r>
              <a:rPr lang="en-US" altLang="zh-CN" dirty="0">
                <a:solidFill>
                  <a:srgbClr val="4D4D4D"/>
                </a:solidFill>
                <a:latin typeface="Microsoft YaHei" panose="020B0503020204020204" pitchFamily="34" charset="-122"/>
                <a:ea typeface="Microsoft YaHei" panose="020B0503020204020204" pitchFamily="34" charset="-122"/>
              </a:rPr>
              <a:t>1.175</a:t>
            </a:r>
            <a:r>
              <a:rPr lang="zh-CN" altLang="en-US" dirty="0">
                <a:solidFill>
                  <a:srgbClr val="4D4D4D"/>
                </a:solidFill>
                <a:latin typeface="Microsoft YaHei" panose="020B0503020204020204" pitchFamily="34" charset="-122"/>
                <a:ea typeface="Microsoft YaHei" panose="020B0503020204020204" pitchFamily="34" charset="-122"/>
              </a:rPr>
              <a:t>。这使得平均输入大约为</a:t>
            </a:r>
            <a:r>
              <a:rPr lang="en-US" altLang="zh-CN" dirty="0">
                <a:solidFill>
                  <a:srgbClr val="4D4D4D"/>
                </a:solidFill>
                <a:latin typeface="Microsoft YaHei" panose="020B0503020204020204" pitchFamily="34" charset="-122"/>
                <a:ea typeface="Microsoft YaHei" panose="020B0503020204020204" pitchFamily="34" charset="-122"/>
              </a:rPr>
              <a:t>0</a:t>
            </a:r>
            <a:r>
              <a:rPr lang="zh-CN" altLang="en-US" dirty="0">
                <a:solidFill>
                  <a:srgbClr val="4D4D4D"/>
                </a:solidFill>
                <a:latin typeface="Microsoft YaHei" panose="020B0503020204020204" pitchFamily="34" charset="-122"/>
                <a:ea typeface="Microsoft YaHei" panose="020B0503020204020204" pitchFamily="34" charset="-122"/>
              </a:rPr>
              <a:t>，而方差大约为</a:t>
            </a:r>
            <a:r>
              <a:rPr lang="en-US" altLang="zh-CN" dirty="0">
                <a:solidFill>
                  <a:srgbClr val="4D4D4D"/>
                </a:solidFill>
                <a:latin typeface="Microsoft YaHei" panose="020B0503020204020204" pitchFamily="34" charset="-122"/>
                <a:ea typeface="Microsoft YaHei" panose="020B0503020204020204" pitchFamily="34" charset="-122"/>
              </a:rPr>
              <a:t>1</a:t>
            </a:r>
            <a:endParaRPr lang="zh-CN" altLang="en-US" dirty="0">
              <a:solidFill>
                <a:srgbClr val="4D4D4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589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61" name="矩形 60"/>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12320" name="方程式" r:id="rId3" imgW="152280" imgH="215640" progId="Equation.3">
                  <p:embed/>
                </p:oleObj>
              </mc:Choice>
              <mc:Fallback>
                <p:oleObj name="方程式" r:id="rId3" imgW="152280" imgH="215640" progId="Equation.3">
                  <p:embed/>
                  <p:pic>
                    <p:nvPicPr>
                      <p:cNvPr id="70" name="Object 12"/>
                      <p:cNvPicPr>
                        <a:picLocks noChangeAspect="1" noChangeArrowheads="1"/>
                      </p:cNvPicPr>
                      <p:nvPr/>
                    </p:nvPicPr>
                    <p:blipFill>
                      <a:blip r:embed="rId4"/>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12321" name="方程式" r:id="rId5" imgW="164880" imgH="215640" progId="Equation.3">
                  <p:embed/>
                </p:oleObj>
              </mc:Choice>
              <mc:Fallback>
                <p:oleObj name="方程式" r:id="rId5" imgW="164880" imgH="215640" progId="Equation.3">
                  <p:embed/>
                  <p:pic>
                    <p:nvPicPr>
                      <p:cNvPr id="71" name="Object 12"/>
                      <p:cNvPicPr>
                        <a:picLocks noChangeAspect="1" noChangeArrowheads="1"/>
                      </p:cNvPicPr>
                      <p:nvPr/>
                    </p:nvPicPr>
                    <p:blipFill>
                      <a:blip r:embed="rId6"/>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12322" name="方程式" r:id="rId7" imgW="190440" imgH="228600" progId="Equation.3">
                  <p:embed/>
                </p:oleObj>
              </mc:Choice>
              <mc:Fallback>
                <p:oleObj name="方程式" r:id="rId7" imgW="190440" imgH="228600" progId="Equation.3">
                  <p:embed/>
                  <p:pic>
                    <p:nvPicPr>
                      <p:cNvPr id="77" name="Object 12"/>
                      <p:cNvPicPr>
                        <a:picLocks noChangeAspect="1" noChangeArrowheads="1"/>
                      </p:cNvPicPr>
                      <p:nvPr/>
                    </p:nvPicPr>
                    <p:blipFill>
                      <a:blip r:embed="rId8"/>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6244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7948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7191833" y="3411153"/>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956966" y="5414929"/>
            <a:ext cx="5918325" cy="461665"/>
          </a:xfrm>
          <a:prstGeom prst="rect">
            <a:avLst/>
          </a:prstGeom>
          <a:noFill/>
        </p:spPr>
        <p:txBody>
          <a:bodyPr wrap="square" rtlCol="0">
            <a:spAutoFit/>
          </a:bodyPr>
          <a:lstStyle/>
          <a:p>
            <a:r>
              <a:rPr lang="en-US" altLang="zh-TW" sz="2400" dirty="0"/>
              <a:t>Intuitive way to compute the derivatives …</a:t>
            </a:r>
            <a:endParaRPr lang="zh-TW" altLang="en-US" sz="2400" dirty="0"/>
          </a:p>
        </p:txBody>
      </p:sp>
      <mc:AlternateContent xmlns:mc="http://schemas.openxmlformats.org/markup-compatibility/2006" xmlns:a14="http://schemas.microsoft.com/office/drawing/2010/main">
        <mc:Choice Requires="a14">
          <p:sp>
            <p:nvSpPr>
              <p:cNvPr id="135" name="文字方塊 134"/>
              <p:cNvSpPr txBox="1"/>
              <p:nvPr/>
            </p:nvSpPr>
            <p:spPr>
              <a:xfrm>
                <a:off x="6304412"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7029184" y="3813315"/>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7318726"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4259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227094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4" y="1599756"/>
            <a:ext cx="4466328"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28726" y="4607484"/>
            <a:ext cx="8556172" cy="2862322"/>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C1</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6</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5x5</a:t>
            </a: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t>连接数：</a:t>
            </a:r>
            <a:r>
              <a:rPr lang="en-US" altLang="zh-CN" dirty="0"/>
              <a:t>(5x5+1)x28x28x6 = 122304</a:t>
            </a:r>
          </a:p>
          <a:p>
            <a:endParaRPr lang="en-US" altLang="zh-CN" dirty="0"/>
          </a:p>
          <a:p>
            <a:r>
              <a:rPr lang="zh-CN" altLang="en-US" dirty="0"/>
              <a:t>激活函数：线性函数</a:t>
            </a:r>
            <a:endParaRPr lang="en-US" altLang="zh-CN" dirty="0"/>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参数：</a:t>
            </a:r>
            <a:r>
              <a:rPr lang="zh-CN" altLang="en-US" dirty="0"/>
              <a:t>（</a:t>
            </a:r>
            <a:r>
              <a:rPr lang="en-US" altLang="zh-CN" dirty="0"/>
              <a:t>5x5+1)x6 = 156</a:t>
            </a:r>
            <a:r>
              <a:rPr lang="zh-CN" altLang="en-US" dirty="0"/>
              <a:t>个</a:t>
            </a:r>
            <a:endParaRPr lang="en-US" altLang="zh-CN" dirty="0"/>
          </a:p>
          <a:p>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p:txBody>
      </p:sp>
      <p:pic>
        <p:nvPicPr>
          <p:cNvPr id="15362" name="Picture 2" descr="https://img-blog.csdnimg.cn/20181123211947528.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262" y="1828800"/>
            <a:ext cx="4408284" cy="213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45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391307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2585323"/>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池化层（</a:t>
            </a:r>
            <a:r>
              <a:rPr lang="en-US" altLang="zh-CN" dirty="0">
                <a:solidFill>
                  <a:srgbClr val="4D4D4D"/>
                </a:solidFill>
                <a:latin typeface="Microsoft YaHei" panose="020B0503020204020204" pitchFamily="34" charset="-122"/>
                <a:ea typeface="Microsoft YaHei" panose="020B0503020204020204" pitchFamily="34" charset="-122"/>
              </a:rPr>
              <a:t>S2</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2x2</a:t>
            </a:r>
            <a:r>
              <a:rPr lang="zh-CN" altLang="en-US" dirty="0">
                <a:solidFill>
                  <a:srgbClr val="4D4D4D"/>
                </a:solidFill>
                <a:latin typeface="Microsoft YaHei" panose="020B0503020204020204" pitchFamily="34" charset="-122"/>
                <a:ea typeface="Microsoft YaHei" panose="020B0503020204020204" pitchFamily="34" charset="-122"/>
              </a:rPr>
              <a:t>的池化，</a:t>
            </a:r>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t>选择框的数据求和再取平均值然后在乘上一个权值和加上一个偏置值，</a:t>
            </a:r>
            <a:endParaRPr lang="en-US" altLang="zh-CN" dirty="0"/>
          </a:p>
          <a:p>
            <a:endParaRPr lang="en-US" altLang="zh-CN" dirty="0"/>
          </a:p>
          <a:p>
            <a:r>
              <a:rPr lang="zh-CN" altLang="en-US" dirty="0"/>
              <a:t>激活函数：</a:t>
            </a:r>
            <a:r>
              <a:rPr lang="en-US" altLang="zh-CN" dirty="0" err="1"/>
              <a:t>sigmod</a:t>
            </a:r>
            <a:r>
              <a:rPr lang="zh-CN" altLang="en-US" dirty="0"/>
              <a:t>函数</a:t>
            </a:r>
            <a:endParaRPr lang="en-US" altLang="zh-CN" dirty="0"/>
          </a:p>
          <a:p>
            <a:endParaRPr lang="en-US" altLang="zh-CN" dirty="0"/>
          </a:p>
          <a:p>
            <a:r>
              <a:rPr lang="zh-CN" altLang="en-US" dirty="0"/>
              <a:t>参数：</a:t>
            </a:r>
            <a:r>
              <a:rPr lang="en-US" altLang="zh-CN" dirty="0"/>
              <a:t>2x6=12</a:t>
            </a:r>
          </a:p>
          <a:p>
            <a:endParaRPr lang="en-US" altLang="zh-CN" dirty="0"/>
          </a:p>
          <a:p>
            <a:endParaRPr lang="en-US" altLang="zh-CN" dirty="0">
              <a:solidFill>
                <a:srgbClr val="4D4D4D"/>
              </a:solidFill>
              <a:latin typeface="Microsoft YaHei" panose="020B0503020204020204" pitchFamily="34" charset="-122"/>
              <a:ea typeface="Microsoft YaHei" panose="020B0503020204020204" pitchFamily="34" charset="-122"/>
            </a:endParaRPr>
          </a:p>
        </p:txBody>
      </p:sp>
      <p:pic>
        <p:nvPicPr>
          <p:cNvPr id="16386" name="Picture 2" descr="https://img-blog.csdnimg.cn/20181123215117695.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53" y="1814186"/>
            <a:ext cx="38766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6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462" y="1461443"/>
            <a:ext cx="3744028"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2308324"/>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C3</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16</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5*5</a:t>
            </a:r>
            <a:r>
              <a:rPr lang="zh-CN" altLang="en-US" dirty="0">
                <a:solidFill>
                  <a:srgbClr val="4D4D4D"/>
                </a:solidFill>
                <a:latin typeface="Microsoft YaHei" panose="020B0503020204020204" pitchFamily="34" charset="-122"/>
                <a:ea typeface="Microsoft YaHei" panose="020B0503020204020204" pitchFamily="34" charset="-122"/>
              </a:rPr>
              <a:t>卷积核，厚度有</a:t>
            </a:r>
            <a:r>
              <a:rPr lang="en-US" altLang="zh-CN" dirty="0">
                <a:solidFill>
                  <a:srgbClr val="4D4D4D"/>
                </a:solidFill>
                <a:latin typeface="Microsoft YaHei" panose="020B0503020204020204" pitchFamily="34" charset="-122"/>
                <a:ea typeface="Microsoft YaHei" panose="020B0503020204020204" pitchFamily="34" charset="-122"/>
              </a:rPr>
              <a:t>6</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3, 9</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4</a:t>
            </a:r>
            <a:r>
              <a:rPr lang="zh-CN" altLang="en-US" dirty="0">
                <a:solidFill>
                  <a:srgbClr val="4D4D4D"/>
                </a:solidFill>
                <a:latin typeface="Microsoft YaHei" panose="020B0503020204020204" pitchFamily="34" charset="-122"/>
                <a:ea typeface="Microsoft YaHei" panose="020B0503020204020204" pitchFamily="34" charset="-122"/>
              </a:rPr>
              <a:t>， </a:t>
            </a:r>
            <a:r>
              <a:rPr lang="en-US" altLang="zh-CN" dirty="0">
                <a:solidFill>
                  <a:srgbClr val="4D4D4D"/>
                </a:solidFill>
                <a:latin typeface="Microsoft YaHei" panose="020B0503020204020204" pitchFamily="34" charset="-122"/>
                <a:ea typeface="Microsoft YaHei" panose="020B0503020204020204" pitchFamily="34" charset="-122"/>
              </a:rPr>
              <a:t>1</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6</a:t>
            </a:r>
          </a:p>
          <a:p>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目的：特征不对称</a:t>
            </a:r>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连接数： </a:t>
            </a:r>
            <a:r>
              <a:rPr lang="en-US" altLang="zh-CN" dirty="0">
                <a:solidFill>
                  <a:srgbClr val="4D4D4D"/>
                </a:solidFill>
                <a:latin typeface="Microsoft YaHei" panose="020B0503020204020204" pitchFamily="34" charset="-122"/>
                <a:ea typeface="Microsoft YaHei" panose="020B0503020204020204" pitchFamily="34" charset="-122"/>
              </a:rPr>
              <a:t>(5x5x3+1)x10x10x6+(5x5x4+1)x10x10x9+(5x5x6+1)x10x10 =     45600+90900+15100=151600</a:t>
            </a: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权值数： </a:t>
            </a:r>
            <a:r>
              <a:rPr lang="en-US" altLang="zh-CN" dirty="0">
                <a:solidFill>
                  <a:srgbClr val="4D4D4D"/>
                </a:solidFill>
                <a:latin typeface="Microsoft YaHei" panose="020B0503020204020204" pitchFamily="34" charset="-122"/>
                <a:ea typeface="Microsoft YaHei" panose="020B0503020204020204" pitchFamily="34" charset="-122"/>
              </a:rPr>
              <a:t>(5x5x3+1)x6 + (5x5x4+1)x9 + 5x5x6+1  = 456 + 909+151 = 1516</a:t>
            </a:r>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pic>
        <p:nvPicPr>
          <p:cNvPr id="17410" name="Picture 2" descr="https://img-blog.csdnimg.cn/20181124134603934.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867" y="1385113"/>
            <a:ext cx="5663134" cy="252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9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391307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池化层（</a:t>
            </a:r>
            <a:r>
              <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S4</a:t>
            </a:r>
            <a:r>
              <a:rPr kumimoji="0" lang="zh-CN" altLang="en-US"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）：同</a:t>
            </a:r>
            <a:r>
              <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S2</a:t>
            </a:r>
            <a:r>
              <a:rPr kumimoji="0" lang="zh-CN" altLang="en-US"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一样，</a:t>
            </a:r>
            <a:r>
              <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2x2</a:t>
            </a:r>
            <a:r>
              <a:rPr kumimoji="0" lang="zh-CN" altLang="en-US"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的池化，</a:t>
            </a:r>
            <a:endPar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选择框的数据求和再取平均值然后在乘上一个权值和加上一个偏置值，</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激活函数：</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sigmod</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函数</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参数：</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2x6=12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endParaRPr>
          </a:p>
        </p:txBody>
      </p:sp>
      <p:pic>
        <p:nvPicPr>
          <p:cNvPr id="16386" name="Picture 2" descr="https://img-blog.csdnimg.cn/20181123215117695.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953" y="1814186"/>
            <a:ext cx="387667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126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829441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1477328"/>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C5</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 120</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5*5</a:t>
            </a:r>
            <a:r>
              <a:rPr lang="zh-CN" altLang="en-US" dirty="0">
                <a:solidFill>
                  <a:srgbClr val="4D4D4D"/>
                </a:solidFill>
                <a:latin typeface="Microsoft YaHei" panose="020B0503020204020204" pitchFamily="34" charset="-122"/>
                <a:ea typeface="Microsoft YaHei" panose="020B0503020204020204" pitchFamily="34" charset="-122"/>
              </a:rPr>
              <a:t>卷积核，厚度为</a:t>
            </a:r>
            <a:r>
              <a:rPr lang="en-US" altLang="zh-CN" dirty="0">
                <a:solidFill>
                  <a:srgbClr val="4D4D4D"/>
                </a:solidFill>
                <a:latin typeface="Microsoft YaHei" panose="020B0503020204020204" pitchFamily="34" charset="-122"/>
                <a:ea typeface="Microsoft YaHei" panose="020B0503020204020204" pitchFamily="34" charset="-122"/>
              </a:rPr>
              <a:t>16</a:t>
            </a:r>
          </a:p>
          <a:p>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连接数为：（</a:t>
            </a:r>
            <a:r>
              <a:rPr lang="en-US" altLang="zh-CN" dirty="0">
                <a:solidFill>
                  <a:srgbClr val="4D4D4D"/>
                </a:solidFill>
                <a:latin typeface="Microsoft YaHei" panose="020B0503020204020204" pitchFamily="34" charset="-122"/>
                <a:ea typeface="Microsoft YaHei" panose="020B0503020204020204" pitchFamily="34" charset="-122"/>
              </a:rPr>
              <a:t>5x5x16+1)x120=48120,</a:t>
            </a: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参数：</a:t>
            </a:r>
            <a:r>
              <a:rPr lang="en-US" altLang="zh-CN" dirty="0">
                <a:solidFill>
                  <a:srgbClr val="4D4D4D"/>
                </a:solidFill>
                <a:latin typeface="Microsoft YaHei" panose="020B0503020204020204" pitchFamily="34" charset="-122"/>
                <a:ea typeface="Microsoft YaHei" panose="020B0503020204020204" pitchFamily="34" charset="-122"/>
              </a:rPr>
              <a:t>48120</a:t>
            </a:r>
            <a:r>
              <a:rPr lang="zh-CN" altLang="en-US" dirty="0">
                <a:solidFill>
                  <a:srgbClr val="4D4D4D"/>
                </a:solidFill>
                <a:latin typeface="Microsoft YaHei" panose="020B0503020204020204" pitchFamily="34" charset="-122"/>
                <a:ea typeface="Microsoft YaHei" panose="020B0503020204020204" pitchFamily="34" charset="-122"/>
              </a:rPr>
              <a:t>个待训练权值</a:t>
            </a:r>
          </a:p>
        </p:txBody>
      </p:sp>
    </p:spTree>
    <p:extLst>
      <p:ext uri="{BB962C8B-B14F-4D97-AF65-F5344CB8AC3E}">
        <p14:creationId xmlns:p14="http://schemas.microsoft.com/office/powerpoint/2010/main" val="3314492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3" y="1599756"/>
            <a:ext cx="8294417"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2031325"/>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全连接层（</a:t>
            </a:r>
            <a:r>
              <a:rPr lang="en-US" altLang="zh-CN" dirty="0">
                <a:solidFill>
                  <a:srgbClr val="4D4D4D"/>
                </a:solidFill>
                <a:latin typeface="Microsoft YaHei" panose="020B0503020204020204" pitchFamily="34" charset="-122"/>
                <a:ea typeface="Microsoft YaHei" panose="020B0503020204020204" pitchFamily="34" charset="-122"/>
              </a:rPr>
              <a:t>F6</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84</a:t>
            </a:r>
            <a:r>
              <a:rPr lang="zh-CN" altLang="en-US" dirty="0">
                <a:solidFill>
                  <a:srgbClr val="4D4D4D"/>
                </a:solidFill>
                <a:latin typeface="Microsoft YaHei" panose="020B0503020204020204" pitchFamily="34" charset="-122"/>
                <a:ea typeface="Microsoft YaHei" panose="020B0503020204020204" pitchFamily="34" charset="-122"/>
              </a:rPr>
              <a:t>个神经元，激活函数：</a:t>
            </a:r>
            <a:r>
              <a:rPr lang="en-US" altLang="zh-CN" dirty="0" err="1">
                <a:solidFill>
                  <a:srgbClr val="4D4D4D"/>
                </a:solidFill>
                <a:latin typeface="Microsoft YaHei" panose="020B0503020204020204" pitchFamily="34" charset="-122"/>
                <a:ea typeface="Microsoft YaHei" panose="020B0503020204020204" pitchFamily="34" charset="-122"/>
              </a:rPr>
              <a:t>tanh</a:t>
            </a:r>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连接数：</a:t>
            </a:r>
            <a:r>
              <a:rPr lang="en-US" altLang="zh-CN" dirty="0">
                <a:solidFill>
                  <a:srgbClr val="4D4D4D"/>
                </a:solidFill>
                <a:latin typeface="Microsoft YaHei" panose="020B0503020204020204" pitchFamily="34" charset="-122"/>
                <a:ea typeface="Microsoft YaHei" panose="020B0503020204020204" pitchFamily="34" charset="-122"/>
              </a:rPr>
              <a:t>(120+1)x84 = 10164</a:t>
            </a: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参数：</a:t>
            </a:r>
            <a:r>
              <a:rPr lang="en-US" altLang="zh-CN" dirty="0">
                <a:solidFill>
                  <a:srgbClr val="4D4D4D"/>
                </a:solidFill>
                <a:latin typeface="Microsoft YaHei" panose="020B0503020204020204" pitchFamily="34" charset="-122"/>
                <a:ea typeface="Microsoft YaHei" panose="020B0503020204020204" pitchFamily="34" charset="-122"/>
              </a:rPr>
              <a:t>(120+1)x84 = 10164</a:t>
            </a:r>
          </a:p>
          <a:p>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78901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4" y="1599756"/>
            <a:ext cx="3567296"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1754326"/>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输出层（径向基层）：</a:t>
            </a:r>
            <a:r>
              <a:rPr lang="zh-CN" altLang="en-US" dirty="0"/>
              <a:t>十个神经元，</a:t>
            </a:r>
            <a:endParaRPr lang="en-US" altLang="zh-CN" dirty="0"/>
          </a:p>
          <a:p>
            <a:endParaRPr lang="en-US" altLang="zh-CN" dirty="0"/>
          </a:p>
          <a:p>
            <a:r>
              <a:rPr lang="zh-CN" altLang="en-US" dirty="0"/>
              <a:t>基于径向基神经网络的输出层</a:t>
            </a:r>
            <a:endParaRPr lang="en-US" altLang="zh-CN" dirty="0"/>
          </a:p>
          <a:p>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a:p>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pic>
        <p:nvPicPr>
          <p:cNvPr id="18434" name="Picture 2" descr="https://img-blog.csdnimg.cn/20181124153103129.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206" y="1752438"/>
            <a:ext cx="3057525"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img-blog.csdnimg.cn/201811241520333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800" y="4860018"/>
            <a:ext cx="22955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img-blog.csdnimg.cn/20181124155221619.png?x-oss-process=image/watermark,type_ZmFuZ3poZW5naGVpdGk,shadow_10,text_aHR0cHM6Ly9ibG9nLmNzZG4ubmV0L3dlaXhpbl80MjM5ODY1OA==,size_16,color_FFFFFF,t_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1" y="1599756"/>
            <a:ext cx="5456272" cy="2834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969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LeNet-5</a:t>
            </a:r>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34" y="1599756"/>
            <a:ext cx="3713292" cy="2772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88151" y="4495712"/>
            <a:ext cx="8556172" cy="1477328"/>
          </a:xfrm>
          <a:prstGeom prst="rect">
            <a:avLst/>
          </a:prstGeom>
        </p:spPr>
        <p:txBody>
          <a:bodyPr wrap="squar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8</a:t>
            </a:r>
            <a:r>
              <a:rPr lang="zh-CN" altLang="en-US" dirty="0">
                <a:solidFill>
                  <a:srgbClr val="4D4D4D"/>
                </a:solidFill>
                <a:latin typeface="Microsoft YaHei" panose="020B0503020204020204" pitchFamily="34" charset="-122"/>
                <a:ea typeface="Microsoft YaHei" panose="020B0503020204020204" pitchFamily="34" charset="-122"/>
              </a:rPr>
              <a:t>层网络：输入层（</a:t>
            </a:r>
            <a:r>
              <a:rPr lang="en-US" altLang="zh-CN" dirty="0">
                <a:solidFill>
                  <a:srgbClr val="4D4D4D"/>
                </a:solidFill>
                <a:latin typeface="Microsoft YaHei" panose="020B0503020204020204" pitchFamily="34" charset="-122"/>
                <a:ea typeface="Microsoft YaHei" panose="020B0503020204020204" pitchFamily="34" charset="-122"/>
              </a:rPr>
              <a:t>INPUT</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32x32</a:t>
            </a:r>
            <a:r>
              <a:rPr lang="zh-CN" altLang="en-US" dirty="0"/>
              <a:t>；    </a:t>
            </a:r>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Convolutions,C1</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6</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5x5</a:t>
            </a:r>
          </a:p>
          <a:p>
            <a:r>
              <a:rPr lang="zh-CN" altLang="en-US" dirty="0">
                <a:solidFill>
                  <a:srgbClr val="4D4D4D"/>
                </a:solidFill>
                <a:latin typeface="Microsoft YaHei" panose="020B0503020204020204" pitchFamily="34" charset="-122"/>
                <a:ea typeface="Microsoft YaHei" panose="020B0503020204020204" pitchFamily="34" charset="-122"/>
              </a:rPr>
              <a:t>池化层（</a:t>
            </a:r>
            <a:r>
              <a:rPr lang="en-US" altLang="zh-CN" dirty="0">
                <a:solidFill>
                  <a:srgbClr val="4D4D4D"/>
                </a:solidFill>
                <a:latin typeface="Microsoft YaHei" panose="020B0503020204020204" pitchFamily="34" charset="-122"/>
                <a:ea typeface="Microsoft YaHei" panose="020B0503020204020204" pitchFamily="34" charset="-122"/>
              </a:rPr>
              <a:t>Subsampling</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S2</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2x2</a:t>
            </a:r>
            <a:r>
              <a:rPr lang="zh-CN" altLang="en-US" dirty="0">
                <a:solidFill>
                  <a:srgbClr val="4D4D4D"/>
                </a:solidFill>
                <a:latin typeface="Microsoft YaHei" panose="020B0503020204020204" pitchFamily="34" charset="-122"/>
                <a:ea typeface="Microsoft YaHei" panose="020B0503020204020204" pitchFamily="34" charset="-122"/>
              </a:rPr>
              <a:t>的最大池化</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C3</a:t>
            </a:r>
            <a:r>
              <a:rPr lang="zh-CN" altLang="en-US" dirty="0">
                <a:solidFill>
                  <a:srgbClr val="4D4D4D"/>
                </a:solidFill>
                <a:latin typeface="Microsoft YaHei" panose="020B0503020204020204" pitchFamily="34" charset="-122"/>
                <a:ea typeface="Microsoft YaHei" panose="020B0503020204020204" pitchFamily="34" charset="-122"/>
              </a:rPr>
              <a:t>）：          池化层（</a:t>
            </a:r>
            <a:r>
              <a:rPr lang="en-US" altLang="zh-CN" dirty="0">
                <a:solidFill>
                  <a:srgbClr val="4D4D4D"/>
                </a:solidFill>
                <a:latin typeface="Microsoft YaHei" panose="020B0503020204020204" pitchFamily="34" charset="-122"/>
                <a:ea typeface="Microsoft YaHei" panose="020B0503020204020204" pitchFamily="34" charset="-122"/>
              </a:rPr>
              <a:t>Subsampling</a:t>
            </a:r>
            <a:r>
              <a:rPr lang="zh-CN" altLang="en-US" dirty="0">
                <a:solidFill>
                  <a:srgbClr val="4D4D4D"/>
                </a:solidFill>
                <a:latin typeface="Microsoft YaHei" panose="020B0503020204020204" pitchFamily="34" charset="-122"/>
                <a:ea typeface="Microsoft YaHei" panose="020B0503020204020204" pitchFamily="34" charset="-122"/>
              </a:rPr>
              <a:t>，</a:t>
            </a:r>
            <a:r>
              <a:rPr lang="en-US" altLang="zh-CN" dirty="0">
                <a:solidFill>
                  <a:srgbClr val="4D4D4D"/>
                </a:solidFill>
                <a:latin typeface="Microsoft YaHei" panose="020B0503020204020204" pitchFamily="34" charset="-122"/>
                <a:ea typeface="Microsoft YaHei" panose="020B0503020204020204" pitchFamily="34" charset="-122"/>
              </a:rPr>
              <a:t>S4</a:t>
            </a:r>
            <a:r>
              <a:rPr lang="zh-CN" altLang="en-US" dirty="0">
                <a:solidFill>
                  <a:srgbClr val="4D4D4D"/>
                </a:solidFill>
                <a:latin typeface="Microsoft YaHei" panose="020B0503020204020204" pitchFamily="34" charset="-122"/>
                <a:ea typeface="Microsoft YaHei" panose="020B0503020204020204" pitchFamily="34" charset="-122"/>
              </a:rPr>
              <a:t>）；</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卷积层（</a:t>
            </a:r>
            <a:r>
              <a:rPr lang="en-US" altLang="zh-CN" dirty="0">
                <a:solidFill>
                  <a:srgbClr val="4D4D4D"/>
                </a:solidFill>
                <a:latin typeface="Microsoft YaHei" panose="020B0503020204020204" pitchFamily="34" charset="-122"/>
                <a:ea typeface="Microsoft YaHei" panose="020B0503020204020204" pitchFamily="34" charset="-122"/>
              </a:rPr>
              <a:t>C5</a:t>
            </a:r>
            <a:r>
              <a:rPr lang="zh-CN" altLang="en-US" dirty="0">
                <a:solidFill>
                  <a:srgbClr val="4D4D4D"/>
                </a:solidFill>
                <a:latin typeface="Microsoft YaHei" panose="020B0503020204020204" pitchFamily="34" charset="-122"/>
                <a:ea typeface="Microsoft YaHei" panose="020B0503020204020204" pitchFamily="34" charset="-122"/>
              </a:rPr>
              <a:t>）；全连接层（</a:t>
            </a:r>
            <a:r>
              <a:rPr lang="en-US" altLang="zh-CN" dirty="0">
                <a:solidFill>
                  <a:srgbClr val="4D4D4D"/>
                </a:solidFill>
                <a:latin typeface="Microsoft YaHei" panose="020B0503020204020204" pitchFamily="34" charset="-122"/>
                <a:ea typeface="Microsoft YaHei" panose="020B0503020204020204" pitchFamily="34" charset="-122"/>
              </a:rPr>
              <a:t>F6</a:t>
            </a:r>
            <a:r>
              <a:rPr lang="zh-CN" altLang="en-US" dirty="0">
                <a:solidFill>
                  <a:srgbClr val="4D4D4D"/>
                </a:solidFill>
                <a:latin typeface="Microsoft YaHei" panose="020B0503020204020204" pitchFamily="34" charset="-122"/>
                <a:ea typeface="Microsoft YaHei" panose="020B0503020204020204" pitchFamily="34" charset="-122"/>
              </a:rPr>
              <a:t>）；</a:t>
            </a:r>
            <a:endParaRPr lang="en-US" altLang="zh-CN" dirty="0">
              <a:solidFill>
                <a:srgbClr val="4D4D4D"/>
              </a:solidFill>
              <a:latin typeface="Microsoft YaHei" panose="020B0503020204020204" pitchFamily="34" charset="-122"/>
              <a:ea typeface="Microsoft YaHei" panose="020B0503020204020204" pitchFamily="34" charset="-122"/>
            </a:endParaRPr>
          </a:p>
          <a:p>
            <a:r>
              <a:rPr lang="zh-CN" altLang="en-US" dirty="0">
                <a:solidFill>
                  <a:srgbClr val="4D4D4D"/>
                </a:solidFill>
                <a:latin typeface="Microsoft YaHei" panose="020B0503020204020204" pitchFamily="34" charset="-122"/>
                <a:ea typeface="Microsoft YaHei" panose="020B0503020204020204" pitchFamily="34" charset="-122"/>
              </a:rPr>
              <a:t>输出层（径向基层）</a:t>
            </a:r>
            <a:endParaRPr lang="zh-CN" altLang="en-US" b="0" i="0" dirty="0">
              <a:solidFill>
                <a:srgbClr val="4D4D4D"/>
              </a:solidFill>
              <a:effectLst/>
              <a:latin typeface="Microsoft YaHei" panose="020B0503020204020204" pitchFamily="34" charset="-122"/>
              <a:ea typeface="Microsoft YaHei" panose="020B0503020204020204" pitchFamily="34" charset="-122"/>
            </a:endParaRPr>
          </a:p>
        </p:txBody>
      </p:sp>
      <p:pic>
        <p:nvPicPr>
          <p:cNvPr id="20482" name="Picture 2" descr="https://img-blog.csdnimg.cn/20181124160437162.png?x-oss-process=image/watermark,type_ZmFuZ3poZW5naGVpdGk,shadow_10,text_aHR0cHM6Ly9ibG9nLmNzZG4ubmV0L3dlaXhpbl80MjM5ODY1OA==,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33" y="1526537"/>
            <a:ext cx="6932901" cy="269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1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p:txBody>
          <a:bodyPr>
            <a:normAutofit/>
          </a:bodyPr>
          <a:lstStyle/>
          <a:p>
            <a:r>
              <a:rPr lang="en-US" altLang="zh-CN" i="1" dirty="0"/>
              <a:t>ImageNet Classification with Deep Convolutional Neural Networks - Alex </a:t>
            </a:r>
            <a:r>
              <a:rPr lang="en-US" altLang="zh-CN" i="1" dirty="0" err="1"/>
              <a:t>Krizhevsky</a:t>
            </a:r>
            <a:r>
              <a:rPr lang="en-US" altLang="zh-CN" i="1" dirty="0"/>
              <a:t>, Ilya </a:t>
            </a:r>
            <a:r>
              <a:rPr lang="en-US" altLang="zh-CN" i="1" dirty="0" err="1"/>
              <a:t>Sutskever</a:t>
            </a:r>
            <a:r>
              <a:rPr lang="en-US" altLang="zh-CN" i="1" dirty="0"/>
              <a:t>, Geoffrey E. Hinton; 2012</a:t>
            </a:r>
          </a:p>
          <a:p>
            <a:endParaRPr lang="en-US" altLang="zh-CN" i="1" dirty="0"/>
          </a:p>
          <a:p>
            <a:r>
              <a:rPr lang="en-US" altLang="zh-CN" sz="1800" dirty="0">
                <a:solidFill>
                  <a:srgbClr val="4D4D4D"/>
                </a:solidFill>
                <a:latin typeface="Microsoft YaHei" panose="020B0503020204020204" pitchFamily="34" charset="-122"/>
                <a:ea typeface="Microsoft YaHei" panose="020B0503020204020204" pitchFamily="34" charset="-122"/>
              </a:rPr>
              <a:t>2012</a:t>
            </a:r>
            <a:r>
              <a:rPr lang="zh-CN" altLang="en-US" sz="1800" dirty="0">
                <a:solidFill>
                  <a:srgbClr val="4D4D4D"/>
                </a:solidFill>
                <a:latin typeface="Microsoft YaHei" panose="020B0503020204020204" pitchFamily="34" charset="-122"/>
                <a:ea typeface="Microsoft YaHei" panose="020B0503020204020204" pitchFamily="34" charset="-122"/>
              </a:rPr>
              <a:t>年， </a:t>
            </a:r>
            <a:r>
              <a:rPr lang="en-US" altLang="zh-CN" sz="1800" dirty="0">
                <a:solidFill>
                  <a:srgbClr val="4D4D4D"/>
                </a:solidFill>
                <a:latin typeface="Microsoft YaHei" panose="020B0503020204020204" pitchFamily="34" charset="-122"/>
                <a:ea typeface="Microsoft YaHei" panose="020B0503020204020204" pitchFamily="34" charset="-122"/>
              </a:rPr>
              <a:t>ImageNet LSVRC</a:t>
            </a:r>
            <a:r>
              <a:rPr lang="zh-CN" altLang="en-US" sz="1800" dirty="0">
                <a:solidFill>
                  <a:srgbClr val="4D4D4D"/>
                </a:solidFill>
                <a:latin typeface="Microsoft YaHei" panose="020B0503020204020204" pitchFamily="34" charset="-122"/>
                <a:ea typeface="Microsoft YaHei" panose="020B0503020204020204" pitchFamily="34" charset="-122"/>
              </a:rPr>
              <a:t>的冠军，准确率远超第二名（</a:t>
            </a:r>
            <a:r>
              <a:rPr lang="en-US" altLang="zh-CN" sz="1800" dirty="0">
                <a:solidFill>
                  <a:srgbClr val="4D4D4D"/>
                </a:solidFill>
                <a:latin typeface="Microsoft YaHei" panose="020B0503020204020204" pitchFamily="34" charset="-122"/>
                <a:ea typeface="Microsoft YaHei" panose="020B0503020204020204" pitchFamily="34" charset="-122"/>
              </a:rPr>
              <a:t>top5</a:t>
            </a:r>
            <a:r>
              <a:rPr lang="zh-CN" altLang="en-US" sz="1800" dirty="0">
                <a:solidFill>
                  <a:srgbClr val="4D4D4D"/>
                </a:solidFill>
                <a:latin typeface="Microsoft YaHei" panose="020B0503020204020204" pitchFamily="34" charset="-122"/>
                <a:ea typeface="Microsoft YaHei" panose="020B0503020204020204" pitchFamily="34" charset="-122"/>
              </a:rPr>
              <a:t>错误率为</a:t>
            </a:r>
            <a:r>
              <a:rPr lang="en-US" altLang="zh-CN" sz="1800" dirty="0">
                <a:solidFill>
                  <a:srgbClr val="4D4D4D"/>
                </a:solidFill>
                <a:latin typeface="Microsoft YaHei" panose="020B0503020204020204" pitchFamily="34" charset="-122"/>
                <a:ea typeface="Microsoft YaHei" panose="020B0503020204020204" pitchFamily="34" charset="-122"/>
              </a:rPr>
              <a:t>15.3%</a:t>
            </a:r>
            <a:r>
              <a:rPr lang="zh-CN" altLang="en-US" sz="1800" dirty="0">
                <a:solidFill>
                  <a:srgbClr val="4D4D4D"/>
                </a:solidFill>
                <a:latin typeface="Microsoft YaHei" panose="020B0503020204020204" pitchFamily="34" charset="-122"/>
                <a:ea typeface="Microsoft YaHei" panose="020B0503020204020204" pitchFamily="34" charset="-122"/>
              </a:rPr>
              <a:t>，第二名为</a:t>
            </a:r>
            <a:r>
              <a:rPr lang="en-US" altLang="zh-CN" sz="1800" dirty="0">
                <a:solidFill>
                  <a:srgbClr val="4D4D4D"/>
                </a:solidFill>
                <a:latin typeface="Microsoft YaHei" panose="020B0503020204020204" pitchFamily="34" charset="-122"/>
                <a:ea typeface="Microsoft YaHei" panose="020B0503020204020204" pitchFamily="34" charset="-122"/>
              </a:rPr>
              <a:t>26.2%</a:t>
            </a:r>
            <a:r>
              <a:rPr lang="zh-CN" altLang="en-US" sz="1800" dirty="0">
                <a:solidFill>
                  <a:srgbClr val="4D4D4D"/>
                </a:solidFill>
                <a:latin typeface="Microsoft YaHei" panose="020B0503020204020204" pitchFamily="34" charset="-122"/>
                <a:ea typeface="Microsoft YaHei" panose="020B0503020204020204" pitchFamily="34" charset="-122"/>
              </a:rPr>
              <a:t>）</a:t>
            </a:r>
            <a:endParaRPr lang="en-US" altLang="zh-CN" sz="1800" dirty="0">
              <a:solidFill>
                <a:srgbClr val="4D4D4D"/>
              </a:solidFill>
              <a:latin typeface="Microsoft YaHei" panose="020B0503020204020204" pitchFamily="34" charset="-122"/>
              <a:ea typeface="Microsoft YaHei" panose="020B0503020204020204" pitchFamily="34" charset="-122"/>
            </a:endParaRPr>
          </a:p>
          <a:p>
            <a:endParaRPr lang="en-US" altLang="zh-CN" sz="1800" dirty="0">
              <a:solidFill>
                <a:srgbClr val="4D4D4D"/>
              </a:solidFill>
              <a:latin typeface="Microsoft YaHei" panose="020B0503020204020204" pitchFamily="34" charset="-122"/>
              <a:ea typeface="Microsoft YaHei" panose="020B0503020204020204" pitchFamily="34" charset="-122"/>
            </a:endParaRPr>
          </a:p>
          <a:p>
            <a:r>
              <a:rPr lang="zh-CN" altLang="en-US" sz="1800" dirty="0">
                <a:solidFill>
                  <a:srgbClr val="4D4D4D"/>
                </a:solidFill>
                <a:latin typeface="Microsoft YaHei" panose="020B0503020204020204" pitchFamily="34" charset="-122"/>
                <a:ea typeface="Microsoft YaHei" panose="020B0503020204020204" pitchFamily="34" charset="-122"/>
              </a:rPr>
              <a:t>采用技术：</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r>
              <a:rPr lang="en-US" altLang="zh-CN" sz="1800" dirty="0">
                <a:solidFill>
                  <a:srgbClr val="4D4D4D"/>
                </a:solidFill>
                <a:latin typeface="Microsoft YaHei" panose="020B0503020204020204" pitchFamily="34" charset="-122"/>
                <a:ea typeface="Microsoft YaHei" panose="020B0503020204020204" pitchFamily="34" charset="-122"/>
              </a:rPr>
              <a:t>1</a:t>
            </a:r>
            <a:r>
              <a:rPr lang="zh-CN" altLang="en-US" sz="1800" dirty="0">
                <a:solidFill>
                  <a:srgbClr val="4D4D4D"/>
                </a:solidFill>
                <a:latin typeface="Microsoft YaHei" panose="020B0503020204020204" pitchFamily="34" charset="-122"/>
                <a:ea typeface="Microsoft YaHei" panose="020B0503020204020204" pitchFamily="34" charset="-122"/>
              </a:rPr>
              <a:t>）非线性激活函数：</a:t>
            </a:r>
            <a:r>
              <a:rPr lang="en-US" altLang="zh-CN" sz="1800" dirty="0" err="1">
                <a:solidFill>
                  <a:srgbClr val="4D4D4D"/>
                </a:solidFill>
                <a:latin typeface="Microsoft YaHei" panose="020B0503020204020204" pitchFamily="34" charset="-122"/>
                <a:ea typeface="Microsoft YaHei" panose="020B0503020204020204" pitchFamily="34" charset="-122"/>
              </a:rPr>
              <a:t>ReLU</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r>
              <a:rPr lang="en-US" altLang="zh-CN" sz="1800" dirty="0">
                <a:solidFill>
                  <a:srgbClr val="4D4D4D"/>
                </a:solidFill>
                <a:latin typeface="Microsoft YaHei" panose="020B0503020204020204" pitchFamily="34" charset="-122"/>
                <a:ea typeface="Microsoft YaHei" panose="020B0503020204020204" pitchFamily="34" charset="-122"/>
              </a:rPr>
              <a:t>2</a:t>
            </a:r>
            <a:r>
              <a:rPr lang="zh-CN" altLang="en-US" sz="1800" dirty="0">
                <a:solidFill>
                  <a:srgbClr val="4D4D4D"/>
                </a:solidFill>
                <a:latin typeface="Microsoft YaHei" panose="020B0503020204020204" pitchFamily="34" charset="-122"/>
                <a:ea typeface="Microsoft YaHei" panose="020B0503020204020204" pitchFamily="34" charset="-122"/>
              </a:rPr>
              <a:t>）防止过拟合的方法：</a:t>
            </a:r>
            <a:r>
              <a:rPr lang="en-US" altLang="zh-CN" sz="1800" dirty="0">
                <a:solidFill>
                  <a:srgbClr val="4D4D4D"/>
                </a:solidFill>
                <a:latin typeface="Microsoft YaHei" panose="020B0503020204020204" pitchFamily="34" charset="-122"/>
                <a:ea typeface="Microsoft YaHei" panose="020B0503020204020204" pitchFamily="34" charset="-122"/>
              </a:rPr>
              <a:t>Dropout</a:t>
            </a:r>
            <a:r>
              <a:rPr lang="zh-CN" altLang="en-US" sz="1800" dirty="0">
                <a:solidFill>
                  <a:srgbClr val="4D4D4D"/>
                </a:solidFill>
                <a:latin typeface="Microsoft YaHei" panose="020B0503020204020204" pitchFamily="34" charset="-122"/>
                <a:ea typeface="Microsoft YaHei" panose="020B0503020204020204" pitchFamily="34" charset="-122"/>
              </a:rPr>
              <a:t>，数据扩充（</a:t>
            </a:r>
            <a:r>
              <a:rPr lang="en-US" altLang="zh-CN" sz="1800" dirty="0">
                <a:solidFill>
                  <a:srgbClr val="4D4D4D"/>
                </a:solidFill>
                <a:latin typeface="Microsoft YaHei" panose="020B0503020204020204" pitchFamily="34" charset="-122"/>
                <a:ea typeface="Microsoft YaHei" panose="020B0503020204020204" pitchFamily="34" charset="-122"/>
              </a:rPr>
              <a:t>Data augmentation</a:t>
            </a:r>
            <a:r>
              <a:rPr lang="zh-CN" altLang="en-US" sz="1800" dirty="0">
                <a:solidFill>
                  <a:srgbClr val="4D4D4D"/>
                </a:solidFill>
                <a:latin typeface="Microsoft YaHei" panose="020B0503020204020204" pitchFamily="34" charset="-122"/>
                <a:ea typeface="Microsoft YaHei" panose="020B0503020204020204" pitchFamily="34" charset="-122"/>
              </a:rPr>
              <a:t>）</a:t>
            </a: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r>
              <a:rPr lang="en-US" altLang="zh-CN" sz="1800" dirty="0">
                <a:solidFill>
                  <a:srgbClr val="4D4D4D"/>
                </a:solidFill>
                <a:latin typeface="Microsoft YaHei" panose="020B0503020204020204" pitchFamily="34" charset="-122"/>
                <a:ea typeface="Microsoft YaHei" panose="020B0503020204020204" pitchFamily="34" charset="-122"/>
              </a:rPr>
              <a:t>3</a:t>
            </a:r>
            <a:r>
              <a:rPr lang="zh-CN" altLang="en-US" sz="1800" dirty="0">
                <a:solidFill>
                  <a:srgbClr val="4D4D4D"/>
                </a:solidFill>
                <a:latin typeface="Microsoft YaHei" panose="020B0503020204020204" pitchFamily="34" charset="-122"/>
                <a:ea typeface="Microsoft YaHei" panose="020B0503020204020204" pitchFamily="34" charset="-122"/>
              </a:rPr>
              <a:t>）多</a:t>
            </a:r>
            <a:r>
              <a:rPr lang="en-US" altLang="zh-CN" sz="1800" dirty="0">
                <a:solidFill>
                  <a:srgbClr val="4D4D4D"/>
                </a:solidFill>
                <a:latin typeface="Microsoft YaHei" panose="020B0503020204020204" pitchFamily="34" charset="-122"/>
                <a:ea typeface="Microsoft YaHei" panose="020B0503020204020204" pitchFamily="34" charset="-122"/>
              </a:rPr>
              <a:t>GPU</a:t>
            </a:r>
            <a:r>
              <a:rPr lang="zh-CN" altLang="en-US" sz="1800" dirty="0">
                <a:solidFill>
                  <a:srgbClr val="4D4D4D"/>
                </a:solidFill>
                <a:latin typeface="Microsoft YaHei" panose="020B0503020204020204" pitchFamily="34" charset="-122"/>
                <a:ea typeface="Microsoft YaHei" panose="020B0503020204020204" pitchFamily="34" charset="-122"/>
              </a:rPr>
              <a:t>实现，</a:t>
            </a:r>
            <a:r>
              <a:rPr lang="en-US" altLang="zh-CN" sz="1800" dirty="0">
                <a:solidFill>
                  <a:srgbClr val="4D4D4D"/>
                </a:solidFill>
                <a:latin typeface="Microsoft YaHei" panose="020B0503020204020204" pitchFamily="34" charset="-122"/>
                <a:ea typeface="Microsoft YaHei" panose="020B0503020204020204" pitchFamily="34" charset="-122"/>
              </a:rPr>
              <a:t>LRN</a:t>
            </a:r>
            <a:r>
              <a:rPr lang="zh-CN" altLang="en-US" sz="1800" dirty="0">
                <a:solidFill>
                  <a:srgbClr val="4D4D4D"/>
                </a:solidFill>
                <a:latin typeface="Microsoft YaHei" panose="020B0503020204020204" pitchFamily="34" charset="-122"/>
                <a:ea typeface="Microsoft YaHei" panose="020B0503020204020204" pitchFamily="34" charset="-122"/>
              </a:rPr>
              <a:t>归一化层</a:t>
            </a:r>
            <a:endParaRPr lang="zh-CN" altLang="en-US"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18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229080" y="5263563"/>
            <a:ext cx="7886700" cy="1458966"/>
          </a:xfrm>
        </p:spPr>
        <p:txBody>
          <a:bodyPr>
            <a:normAutofit/>
          </a:bodyPr>
          <a:lstStyle/>
          <a:p>
            <a:r>
              <a:rPr lang="zh-CN" altLang="en-US" sz="1800" dirty="0">
                <a:solidFill>
                  <a:srgbClr val="4D4D4D"/>
                </a:solidFill>
                <a:latin typeface="Microsoft YaHei" panose="020B0503020204020204" pitchFamily="34" charset="-122"/>
                <a:ea typeface="Microsoft YaHei" panose="020B0503020204020204" pitchFamily="34" charset="-122"/>
              </a:rPr>
              <a:t>非线性激活函数：</a:t>
            </a:r>
            <a:r>
              <a:rPr lang="en-US" altLang="zh-CN" sz="1800" dirty="0" err="1">
                <a:solidFill>
                  <a:srgbClr val="4D4D4D"/>
                </a:solidFill>
                <a:latin typeface="Microsoft YaHei" panose="020B0503020204020204" pitchFamily="34" charset="-122"/>
                <a:ea typeface="Microsoft YaHei" panose="020B0503020204020204" pitchFamily="34" charset="-122"/>
              </a:rPr>
              <a:t>ReLU</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en-US" altLang="zh-CN" sz="1800" dirty="0">
                <a:solidFill>
                  <a:srgbClr val="4D4D4D"/>
                </a:solidFill>
                <a:latin typeface="Microsoft YaHei" panose="020B0503020204020204" pitchFamily="34" charset="-122"/>
                <a:ea typeface="Microsoft YaHei" panose="020B0503020204020204" pitchFamily="34" charset="-122"/>
              </a:rPr>
              <a:t>  </a:t>
            </a: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s://static.oschina.net/uploads/space/2018/0312/010811_ZbmA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805346"/>
            <a:ext cx="2587625" cy="263431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static.oschina.net/uploads/space/2018/0312/010818_RCcD_87635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0329" y="1303689"/>
            <a:ext cx="3625116" cy="413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7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9876" y="600996"/>
            <a:ext cx="8179210" cy="5575967"/>
          </a:xfrm>
          <a:prstGeom prst="rect">
            <a:avLst/>
          </a:prstGeom>
        </p:spPr>
      </p:pic>
    </p:spTree>
    <p:extLst>
      <p:ext uri="{BB962C8B-B14F-4D97-AF65-F5344CB8AC3E}">
        <p14:creationId xmlns:p14="http://schemas.microsoft.com/office/powerpoint/2010/main" val="3251126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p:txBody>
          <a:bodyPr>
            <a:normAutofit/>
          </a:bodyPr>
          <a:lstStyle/>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防止过拟合的方法：数据扩充（</a:t>
            </a:r>
            <a:r>
              <a:rPr lang="en-US" altLang="zh-CN" sz="1800" dirty="0">
                <a:solidFill>
                  <a:srgbClr val="4D4D4D"/>
                </a:solidFill>
                <a:latin typeface="Microsoft YaHei" panose="020B0503020204020204" pitchFamily="34" charset="-122"/>
                <a:ea typeface="Microsoft YaHei" panose="020B0503020204020204" pitchFamily="34" charset="-122"/>
              </a:rPr>
              <a:t>Data augmentation</a:t>
            </a:r>
            <a:r>
              <a:rPr lang="zh-CN" altLang="en-US" sz="1800" dirty="0">
                <a:solidFill>
                  <a:srgbClr val="4D4D4D"/>
                </a:solidFill>
                <a:latin typeface="Microsoft YaHei" panose="020B0503020204020204" pitchFamily="34" charset="-122"/>
                <a:ea typeface="Microsoft YaHei" panose="020B0503020204020204" pitchFamily="34" charset="-122"/>
              </a:rPr>
              <a:t>）</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r>
              <a:rPr lang="en-US" altLang="zh-CN" sz="1800" dirty="0">
                <a:solidFill>
                  <a:srgbClr val="4D4D4D"/>
                </a:solidFill>
                <a:latin typeface="Microsoft YaHei" panose="020B0503020204020204" pitchFamily="34" charset="-122"/>
                <a:ea typeface="Microsoft YaHei" panose="020B0503020204020204" pitchFamily="34" charset="-122"/>
              </a:rPr>
              <a:t>1</a:t>
            </a:r>
            <a:r>
              <a:rPr lang="zh-CN" altLang="en-US" sz="1800" dirty="0">
                <a:solidFill>
                  <a:srgbClr val="4D4D4D"/>
                </a:solidFill>
                <a:latin typeface="Microsoft YaHei" panose="020B0503020204020204" pitchFamily="34" charset="-122"/>
                <a:ea typeface="Microsoft YaHei" panose="020B0503020204020204" pitchFamily="34" charset="-122"/>
              </a:rPr>
              <a:t>）随机裁剪，对</a:t>
            </a:r>
            <a:r>
              <a:rPr lang="en-US" altLang="zh-CN" sz="1800" dirty="0">
                <a:solidFill>
                  <a:srgbClr val="4D4D4D"/>
                </a:solidFill>
                <a:latin typeface="Microsoft YaHei" panose="020B0503020204020204" pitchFamily="34" charset="-122"/>
                <a:ea typeface="Microsoft YaHei" panose="020B0503020204020204" pitchFamily="34" charset="-122"/>
              </a:rPr>
              <a:t>256×256</a:t>
            </a:r>
            <a:r>
              <a:rPr lang="zh-CN" altLang="en-US" sz="1800" dirty="0">
                <a:solidFill>
                  <a:srgbClr val="4D4D4D"/>
                </a:solidFill>
                <a:latin typeface="Microsoft YaHei" panose="020B0503020204020204" pitchFamily="34" charset="-122"/>
                <a:ea typeface="Microsoft YaHei" panose="020B0503020204020204" pitchFamily="34" charset="-122"/>
              </a:rPr>
              <a:t>的图片随机裁剪到</a:t>
            </a:r>
            <a:r>
              <a:rPr lang="en-US" altLang="zh-CN" sz="1800" dirty="0">
                <a:solidFill>
                  <a:srgbClr val="4D4D4D"/>
                </a:solidFill>
                <a:latin typeface="Microsoft YaHei" panose="020B0503020204020204" pitchFamily="34" charset="-122"/>
                <a:ea typeface="Microsoft YaHei" panose="020B0503020204020204" pitchFamily="34" charset="-122"/>
              </a:rPr>
              <a:t>224×224</a:t>
            </a:r>
            <a:r>
              <a:rPr lang="zh-CN" altLang="en-US" sz="1800" dirty="0">
                <a:solidFill>
                  <a:srgbClr val="4D4D4D"/>
                </a:solidFill>
                <a:latin typeface="Microsoft YaHei" panose="020B0503020204020204" pitchFamily="34" charset="-122"/>
                <a:ea typeface="Microsoft YaHei" panose="020B0503020204020204" pitchFamily="34" charset="-122"/>
              </a:rPr>
              <a:t>，然后水平翻转，样本数量增加了（（</a:t>
            </a:r>
            <a:r>
              <a:rPr lang="en-US" altLang="zh-CN" sz="1800" dirty="0">
                <a:solidFill>
                  <a:srgbClr val="4D4D4D"/>
                </a:solidFill>
                <a:latin typeface="Microsoft YaHei" panose="020B0503020204020204" pitchFamily="34" charset="-122"/>
                <a:ea typeface="Microsoft YaHei" panose="020B0503020204020204" pitchFamily="34" charset="-122"/>
              </a:rPr>
              <a:t>256-224</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×2=2048</a:t>
            </a:r>
            <a:r>
              <a:rPr lang="zh-CN" altLang="en-US" sz="1800" dirty="0">
                <a:solidFill>
                  <a:srgbClr val="4D4D4D"/>
                </a:solidFill>
                <a:latin typeface="Microsoft YaHei" panose="020B0503020204020204" pitchFamily="34" charset="-122"/>
                <a:ea typeface="Microsoft YaHei" panose="020B0503020204020204" pitchFamily="34" charset="-122"/>
              </a:rPr>
              <a:t>倍</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en-US" altLang="zh-CN" sz="1800" dirty="0">
                <a:solidFill>
                  <a:srgbClr val="4D4D4D"/>
                </a:solidFill>
                <a:latin typeface="Microsoft YaHei" panose="020B0503020204020204" pitchFamily="34" charset="-122"/>
                <a:ea typeface="Microsoft YaHei" panose="020B0503020204020204" pitchFamily="34" charset="-122"/>
              </a:rPr>
              <a:t> </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a:t>
            </a:r>
            <a:r>
              <a:rPr lang="zh-CN" altLang="en-US" sz="1800" dirty="0">
                <a:solidFill>
                  <a:srgbClr val="4D4D4D"/>
                </a:solidFill>
                <a:latin typeface="Microsoft YaHei" panose="020B0503020204020204" pitchFamily="34" charset="-122"/>
                <a:ea typeface="Microsoft YaHei" panose="020B0503020204020204" pitchFamily="34" charset="-122"/>
              </a:rPr>
              <a:t>）测试时，对左上、右上、左下、右下、中间分别</a:t>
            </a:r>
            <a:r>
              <a:rPr lang="en-US" altLang="zh-CN" sz="1800" dirty="0">
                <a:solidFill>
                  <a:srgbClr val="4D4D4D"/>
                </a:solidFill>
                <a:latin typeface="Microsoft YaHei" panose="020B0503020204020204" pitchFamily="34" charset="-122"/>
                <a:ea typeface="Microsoft YaHei" panose="020B0503020204020204" pitchFamily="34" charset="-122"/>
              </a:rPr>
              <a:t>5</a:t>
            </a:r>
            <a:r>
              <a:rPr lang="zh-CN" altLang="en-US" sz="1800" dirty="0">
                <a:solidFill>
                  <a:srgbClr val="4D4D4D"/>
                </a:solidFill>
                <a:latin typeface="Microsoft YaHei" panose="020B0503020204020204" pitchFamily="34" charset="-122"/>
                <a:ea typeface="Microsoft YaHei" panose="020B0503020204020204" pitchFamily="34" charset="-122"/>
              </a:rPr>
              <a:t>次裁剪，然后翻转，共</a:t>
            </a:r>
            <a:r>
              <a:rPr lang="en-US" altLang="zh-CN" sz="1800" dirty="0">
                <a:solidFill>
                  <a:srgbClr val="4D4D4D"/>
                </a:solidFill>
                <a:latin typeface="Microsoft YaHei" panose="020B0503020204020204" pitchFamily="34" charset="-122"/>
                <a:ea typeface="Microsoft YaHei" panose="020B0503020204020204" pitchFamily="34" charset="-122"/>
              </a:rPr>
              <a:t>10</a:t>
            </a:r>
            <a:r>
              <a:rPr lang="zh-CN" altLang="en-US" sz="1800" dirty="0">
                <a:solidFill>
                  <a:srgbClr val="4D4D4D"/>
                </a:solidFill>
                <a:latin typeface="Microsoft YaHei" panose="020B0503020204020204" pitchFamily="34" charset="-122"/>
                <a:ea typeface="Microsoft YaHei" panose="020B0503020204020204" pitchFamily="34" charset="-122"/>
              </a:rPr>
              <a:t>个裁剪，并对结果求平均。避免过拟合</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3</a:t>
            </a:r>
            <a:r>
              <a:rPr lang="zh-CN" altLang="en-US" sz="1800" dirty="0">
                <a:solidFill>
                  <a:srgbClr val="4D4D4D"/>
                </a:solidFill>
                <a:latin typeface="Microsoft YaHei" panose="020B0503020204020204" pitchFamily="34" charset="-122"/>
                <a:ea typeface="Microsoft YaHei" panose="020B0503020204020204" pitchFamily="34" charset="-122"/>
              </a:rPr>
              <a:t>）对</a:t>
            </a:r>
            <a:r>
              <a:rPr lang="en-US" altLang="zh-CN" sz="1800" dirty="0">
                <a:solidFill>
                  <a:srgbClr val="4D4D4D"/>
                </a:solidFill>
                <a:latin typeface="Microsoft YaHei" panose="020B0503020204020204" pitchFamily="34" charset="-122"/>
                <a:ea typeface="Microsoft YaHei" panose="020B0503020204020204" pitchFamily="34" charset="-122"/>
              </a:rPr>
              <a:t>RGB</a:t>
            </a:r>
            <a:r>
              <a:rPr lang="zh-CN" altLang="en-US" sz="1800" dirty="0">
                <a:solidFill>
                  <a:srgbClr val="4D4D4D"/>
                </a:solidFill>
                <a:latin typeface="Microsoft YaHei" panose="020B0503020204020204" pitchFamily="34" charset="-122"/>
                <a:ea typeface="Microsoft YaHei" panose="020B0503020204020204" pitchFamily="34" charset="-122"/>
              </a:rPr>
              <a:t>空间做</a:t>
            </a:r>
            <a:r>
              <a:rPr lang="en-US" altLang="zh-CN" sz="1800" dirty="0">
                <a:solidFill>
                  <a:srgbClr val="4D4D4D"/>
                </a:solidFill>
                <a:latin typeface="Microsoft YaHei" panose="020B0503020204020204" pitchFamily="34" charset="-122"/>
                <a:ea typeface="Microsoft YaHei" panose="020B0503020204020204" pitchFamily="34" charset="-122"/>
              </a:rPr>
              <a:t>PCA</a:t>
            </a:r>
            <a:r>
              <a:rPr lang="zh-CN" altLang="en-US" sz="1800" dirty="0">
                <a:solidFill>
                  <a:srgbClr val="4D4D4D"/>
                </a:solidFill>
                <a:latin typeface="Microsoft YaHei" panose="020B0503020204020204" pitchFamily="34" charset="-122"/>
                <a:ea typeface="Microsoft YaHei" panose="020B0503020204020204" pitchFamily="34" charset="-122"/>
              </a:rPr>
              <a:t>变换，然后对主成分做（</a:t>
            </a:r>
            <a:r>
              <a:rPr lang="en-US" altLang="zh-CN" sz="1800" dirty="0">
                <a:solidFill>
                  <a:srgbClr val="4D4D4D"/>
                </a:solidFill>
                <a:latin typeface="Microsoft YaHei" panose="020B0503020204020204" pitchFamily="34" charset="-122"/>
                <a:ea typeface="Microsoft YaHei" panose="020B0503020204020204" pitchFamily="34" charset="-122"/>
              </a:rPr>
              <a:t>0, 0.1</a:t>
            </a:r>
            <a:r>
              <a:rPr lang="zh-CN" altLang="en-US" sz="1800" dirty="0">
                <a:solidFill>
                  <a:srgbClr val="4D4D4D"/>
                </a:solidFill>
                <a:latin typeface="Microsoft YaHei" panose="020B0503020204020204" pitchFamily="34" charset="-122"/>
                <a:ea typeface="Microsoft YaHei" panose="020B0503020204020204" pitchFamily="34" charset="-122"/>
              </a:rPr>
              <a:t>）的高斯扰动，其错误率下降了</a:t>
            </a:r>
            <a:r>
              <a:rPr lang="en-US" altLang="zh-CN" sz="1800" dirty="0">
                <a:solidFill>
                  <a:srgbClr val="4D4D4D"/>
                </a:solidFill>
                <a:latin typeface="Microsoft YaHei" panose="020B0503020204020204" pitchFamily="34" charset="-122"/>
                <a:ea typeface="Microsoft YaHei" panose="020B0503020204020204" pitchFamily="34" charset="-122"/>
              </a:rPr>
              <a:t>1%</a:t>
            </a: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53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p:txBody>
          <a:bodyPr>
            <a:normAutofit/>
          </a:bodyPr>
          <a:lstStyle/>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防止过拟合的方法：数据扩充（</a:t>
            </a:r>
            <a:r>
              <a:rPr lang="en-US" altLang="zh-CN" sz="1800" dirty="0">
                <a:solidFill>
                  <a:srgbClr val="4D4D4D"/>
                </a:solidFill>
                <a:latin typeface="Microsoft YaHei" panose="020B0503020204020204" pitchFamily="34" charset="-122"/>
                <a:ea typeface="Microsoft YaHei" panose="020B0503020204020204" pitchFamily="34" charset="-122"/>
              </a:rPr>
              <a:t>Data augmentation</a:t>
            </a:r>
            <a:r>
              <a:rPr lang="zh-CN" altLang="en-US" sz="1800" dirty="0">
                <a:solidFill>
                  <a:srgbClr val="4D4D4D"/>
                </a:solidFill>
                <a:latin typeface="Microsoft YaHei" panose="020B0503020204020204" pitchFamily="34" charset="-122"/>
                <a:ea typeface="Microsoft YaHei" panose="020B0503020204020204" pitchFamily="34" charset="-122"/>
              </a:rPr>
              <a:t>）</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r>
              <a:rPr lang="en-US" altLang="zh-CN" sz="1800" dirty="0">
                <a:solidFill>
                  <a:srgbClr val="4D4D4D"/>
                </a:solidFill>
                <a:latin typeface="Microsoft YaHei" panose="020B0503020204020204" pitchFamily="34" charset="-122"/>
                <a:ea typeface="Microsoft YaHei" panose="020B0503020204020204" pitchFamily="34" charset="-122"/>
              </a:rPr>
              <a:t>1</a:t>
            </a:r>
            <a:r>
              <a:rPr lang="zh-CN" altLang="en-US" sz="1800" dirty="0">
                <a:solidFill>
                  <a:srgbClr val="4D4D4D"/>
                </a:solidFill>
                <a:latin typeface="Microsoft YaHei" panose="020B0503020204020204" pitchFamily="34" charset="-122"/>
                <a:ea typeface="Microsoft YaHei" panose="020B0503020204020204" pitchFamily="34" charset="-122"/>
              </a:rPr>
              <a:t>）随机裁剪，对</a:t>
            </a:r>
            <a:r>
              <a:rPr lang="en-US" altLang="zh-CN" sz="1800" dirty="0">
                <a:solidFill>
                  <a:srgbClr val="4D4D4D"/>
                </a:solidFill>
                <a:latin typeface="Microsoft YaHei" panose="020B0503020204020204" pitchFamily="34" charset="-122"/>
                <a:ea typeface="Microsoft YaHei" panose="020B0503020204020204" pitchFamily="34" charset="-122"/>
              </a:rPr>
              <a:t>256×256</a:t>
            </a:r>
            <a:r>
              <a:rPr lang="zh-CN" altLang="en-US" sz="1800" dirty="0">
                <a:solidFill>
                  <a:srgbClr val="4D4D4D"/>
                </a:solidFill>
                <a:latin typeface="Microsoft YaHei" panose="020B0503020204020204" pitchFamily="34" charset="-122"/>
                <a:ea typeface="Microsoft YaHei" panose="020B0503020204020204" pitchFamily="34" charset="-122"/>
              </a:rPr>
              <a:t>的图片随机裁剪到</a:t>
            </a:r>
            <a:r>
              <a:rPr lang="en-US" altLang="zh-CN" sz="1800" dirty="0">
                <a:solidFill>
                  <a:srgbClr val="4D4D4D"/>
                </a:solidFill>
                <a:latin typeface="Microsoft YaHei" panose="020B0503020204020204" pitchFamily="34" charset="-122"/>
                <a:ea typeface="Microsoft YaHei" panose="020B0503020204020204" pitchFamily="34" charset="-122"/>
              </a:rPr>
              <a:t>224×224</a:t>
            </a:r>
            <a:r>
              <a:rPr lang="zh-CN" altLang="en-US" sz="1800" dirty="0">
                <a:solidFill>
                  <a:srgbClr val="4D4D4D"/>
                </a:solidFill>
                <a:latin typeface="Microsoft YaHei" panose="020B0503020204020204" pitchFamily="34" charset="-122"/>
                <a:ea typeface="Microsoft YaHei" panose="020B0503020204020204" pitchFamily="34" charset="-122"/>
              </a:rPr>
              <a:t>，然后水平翻转，样本数量增加了（（</a:t>
            </a:r>
            <a:r>
              <a:rPr lang="en-US" altLang="zh-CN" sz="1800" dirty="0">
                <a:solidFill>
                  <a:srgbClr val="4D4D4D"/>
                </a:solidFill>
                <a:latin typeface="Microsoft YaHei" panose="020B0503020204020204" pitchFamily="34" charset="-122"/>
                <a:ea typeface="Microsoft YaHei" panose="020B0503020204020204" pitchFamily="34" charset="-122"/>
              </a:rPr>
              <a:t>256-224</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×2=2048</a:t>
            </a:r>
            <a:r>
              <a:rPr lang="zh-CN" altLang="en-US" sz="1800" dirty="0">
                <a:solidFill>
                  <a:srgbClr val="4D4D4D"/>
                </a:solidFill>
                <a:latin typeface="Microsoft YaHei" panose="020B0503020204020204" pitchFamily="34" charset="-122"/>
                <a:ea typeface="Microsoft YaHei" panose="020B0503020204020204" pitchFamily="34" charset="-122"/>
              </a:rPr>
              <a:t>倍</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en-US" altLang="zh-CN" sz="1800" dirty="0">
                <a:solidFill>
                  <a:srgbClr val="4D4D4D"/>
                </a:solidFill>
                <a:latin typeface="Microsoft YaHei" panose="020B0503020204020204" pitchFamily="34" charset="-122"/>
                <a:ea typeface="Microsoft YaHei" panose="020B0503020204020204" pitchFamily="34" charset="-122"/>
              </a:rPr>
              <a:t> </a:t>
            </a: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2</a:t>
            </a:r>
            <a:r>
              <a:rPr lang="zh-CN" altLang="en-US" sz="1800" dirty="0">
                <a:solidFill>
                  <a:srgbClr val="4D4D4D"/>
                </a:solidFill>
                <a:latin typeface="Microsoft YaHei" panose="020B0503020204020204" pitchFamily="34" charset="-122"/>
                <a:ea typeface="Microsoft YaHei" panose="020B0503020204020204" pitchFamily="34" charset="-122"/>
              </a:rPr>
              <a:t>）测试时，对左上、右上、左下、右下、中间分别</a:t>
            </a:r>
            <a:r>
              <a:rPr lang="en-US" altLang="zh-CN" sz="1800" dirty="0">
                <a:solidFill>
                  <a:srgbClr val="4D4D4D"/>
                </a:solidFill>
                <a:latin typeface="Microsoft YaHei" panose="020B0503020204020204" pitchFamily="34" charset="-122"/>
                <a:ea typeface="Microsoft YaHei" panose="020B0503020204020204" pitchFamily="34" charset="-122"/>
              </a:rPr>
              <a:t>5</a:t>
            </a:r>
            <a:r>
              <a:rPr lang="zh-CN" altLang="en-US" sz="1800" dirty="0">
                <a:solidFill>
                  <a:srgbClr val="4D4D4D"/>
                </a:solidFill>
                <a:latin typeface="Microsoft YaHei" panose="020B0503020204020204" pitchFamily="34" charset="-122"/>
                <a:ea typeface="Microsoft YaHei" panose="020B0503020204020204" pitchFamily="34" charset="-122"/>
              </a:rPr>
              <a:t>次裁剪，然后翻转，共</a:t>
            </a:r>
            <a:r>
              <a:rPr lang="en-US" altLang="zh-CN" sz="1800" dirty="0">
                <a:solidFill>
                  <a:srgbClr val="4D4D4D"/>
                </a:solidFill>
                <a:latin typeface="Microsoft YaHei" panose="020B0503020204020204" pitchFamily="34" charset="-122"/>
                <a:ea typeface="Microsoft YaHei" panose="020B0503020204020204" pitchFamily="34" charset="-122"/>
              </a:rPr>
              <a:t>10</a:t>
            </a:r>
            <a:r>
              <a:rPr lang="zh-CN" altLang="en-US" sz="1800" dirty="0">
                <a:solidFill>
                  <a:srgbClr val="4D4D4D"/>
                </a:solidFill>
                <a:latin typeface="Microsoft YaHei" panose="020B0503020204020204" pitchFamily="34" charset="-122"/>
                <a:ea typeface="Microsoft YaHei" panose="020B0503020204020204" pitchFamily="34" charset="-122"/>
              </a:rPr>
              <a:t>个裁剪，并对结果求平均。避免过拟合</a:t>
            </a: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a:t>
            </a:r>
            <a:r>
              <a:rPr lang="en-US" altLang="zh-CN" sz="1800" dirty="0">
                <a:solidFill>
                  <a:srgbClr val="4D4D4D"/>
                </a:solidFill>
                <a:latin typeface="Microsoft YaHei" panose="020B0503020204020204" pitchFamily="34" charset="-122"/>
                <a:ea typeface="Microsoft YaHei" panose="020B0503020204020204" pitchFamily="34" charset="-122"/>
              </a:rPr>
              <a:t>3</a:t>
            </a:r>
            <a:r>
              <a:rPr lang="zh-CN" altLang="en-US" sz="1800" dirty="0">
                <a:solidFill>
                  <a:srgbClr val="4D4D4D"/>
                </a:solidFill>
                <a:latin typeface="Microsoft YaHei" panose="020B0503020204020204" pitchFamily="34" charset="-122"/>
                <a:ea typeface="Microsoft YaHei" panose="020B0503020204020204" pitchFamily="34" charset="-122"/>
              </a:rPr>
              <a:t>）对</a:t>
            </a:r>
            <a:r>
              <a:rPr lang="en-US" altLang="zh-CN" sz="1800" dirty="0">
                <a:solidFill>
                  <a:srgbClr val="4D4D4D"/>
                </a:solidFill>
                <a:latin typeface="Microsoft YaHei" panose="020B0503020204020204" pitchFamily="34" charset="-122"/>
                <a:ea typeface="Microsoft YaHei" panose="020B0503020204020204" pitchFamily="34" charset="-122"/>
              </a:rPr>
              <a:t>RGB</a:t>
            </a:r>
            <a:r>
              <a:rPr lang="zh-CN" altLang="en-US" sz="1800" dirty="0">
                <a:solidFill>
                  <a:srgbClr val="4D4D4D"/>
                </a:solidFill>
                <a:latin typeface="Microsoft YaHei" panose="020B0503020204020204" pitchFamily="34" charset="-122"/>
                <a:ea typeface="Microsoft YaHei" panose="020B0503020204020204" pitchFamily="34" charset="-122"/>
              </a:rPr>
              <a:t>空间做</a:t>
            </a:r>
            <a:r>
              <a:rPr lang="en-US" altLang="zh-CN" sz="1800" dirty="0">
                <a:solidFill>
                  <a:srgbClr val="4D4D4D"/>
                </a:solidFill>
                <a:latin typeface="Microsoft YaHei" panose="020B0503020204020204" pitchFamily="34" charset="-122"/>
                <a:ea typeface="Microsoft YaHei" panose="020B0503020204020204" pitchFamily="34" charset="-122"/>
              </a:rPr>
              <a:t>PCA</a:t>
            </a:r>
            <a:r>
              <a:rPr lang="zh-CN" altLang="en-US" sz="1800" dirty="0">
                <a:solidFill>
                  <a:srgbClr val="4D4D4D"/>
                </a:solidFill>
                <a:latin typeface="Microsoft YaHei" panose="020B0503020204020204" pitchFamily="34" charset="-122"/>
                <a:ea typeface="Microsoft YaHei" panose="020B0503020204020204" pitchFamily="34" charset="-122"/>
              </a:rPr>
              <a:t>变换，然后对主成分做（</a:t>
            </a:r>
            <a:r>
              <a:rPr lang="en-US" altLang="zh-CN" sz="1800" dirty="0">
                <a:solidFill>
                  <a:srgbClr val="4D4D4D"/>
                </a:solidFill>
                <a:latin typeface="Microsoft YaHei" panose="020B0503020204020204" pitchFamily="34" charset="-122"/>
                <a:ea typeface="Microsoft YaHei" panose="020B0503020204020204" pitchFamily="34" charset="-122"/>
              </a:rPr>
              <a:t>0, 0.1</a:t>
            </a:r>
            <a:r>
              <a:rPr lang="zh-CN" altLang="en-US" sz="1800" dirty="0">
                <a:solidFill>
                  <a:srgbClr val="4D4D4D"/>
                </a:solidFill>
                <a:latin typeface="Microsoft YaHei" panose="020B0503020204020204" pitchFamily="34" charset="-122"/>
                <a:ea typeface="Microsoft YaHei" panose="020B0503020204020204" pitchFamily="34" charset="-122"/>
              </a:rPr>
              <a:t>）的高斯扰动，其错误率下降了</a:t>
            </a:r>
            <a:r>
              <a:rPr lang="en-US" altLang="zh-CN" sz="1800" dirty="0">
                <a:solidFill>
                  <a:srgbClr val="4D4D4D"/>
                </a:solidFill>
                <a:latin typeface="Microsoft YaHei" panose="020B0503020204020204" pitchFamily="34" charset="-122"/>
                <a:ea typeface="Microsoft YaHei" panose="020B0503020204020204" pitchFamily="34" charset="-122"/>
              </a:rPr>
              <a:t>1%</a:t>
            </a:r>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31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328158" y="4853575"/>
            <a:ext cx="8400903" cy="1896848"/>
          </a:xfrm>
        </p:spPr>
        <p:txBody>
          <a:bodyPr>
            <a:normAutofit fontScale="70000" lnSpcReduction="20000"/>
          </a:bodyPr>
          <a:lstStyle/>
          <a:p>
            <a:pPr marL="0" indent="0">
              <a:buNone/>
            </a:pPr>
            <a:r>
              <a:rPr lang="zh-CN" altLang="en-US" b="1" dirty="0"/>
              <a:t>重叠池化 </a:t>
            </a:r>
            <a:r>
              <a:rPr lang="en-US" altLang="zh-CN" b="1" dirty="0"/>
              <a:t>(Overlapping Pooling)</a:t>
            </a:r>
          </a:p>
          <a:p>
            <a:pPr marL="0" indent="0">
              <a:buNone/>
            </a:pPr>
            <a:r>
              <a:rPr lang="zh-CN" altLang="en-US" dirty="0"/>
              <a:t>池化大小</a:t>
            </a:r>
            <a:r>
              <a:rPr lang="en-US" altLang="zh-CN" dirty="0"/>
              <a:t>: 3×3</a:t>
            </a:r>
            <a:r>
              <a:rPr lang="zh-CN" altLang="en-US" dirty="0"/>
              <a:t>，池化步长</a:t>
            </a:r>
            <a:r>
              <a:rPr lang="en-US" altLang="zh-CN" dirty="0"/>
              <a:t>: 2</a:t>
            </a:r>
            <a:r>
              <a:rPr lang="zh-CN" altLang="en-US" dirty="0"/>
              <a:t>，出现重叠</a:t>
            </a:r>
            <a:endParaRPr lang="en-US" altLang="zh-CN" dirty="0"/>
          </a:p>
          <a:p>
            <a:pPr marL="0" indent="0">
              <a:buNone/>
            </a:pPr>
            <a:endParaRPr lang="en-US" altLang="zh-CN" dirty="0"/>
          </a:p>
          <a:p>
            <a:pPr marL="0" indent="0">
              <a:buNone/>
            </a:pPr>
            <a:r>
              <a:rPr lang="zh-CN" altLang="en-US" dirty="0"/>
              <a:t>重叠池化可以避免过拟合，降低了</a:t>
            </a:r>
            <a:r>
              <a:rPr lang="en-US" altLang="zh-CN" dirty="0"/>
              <a:t>0.3%</a:t>
            </a:r>
            <a:r>
              <a:rPr lang="zh-CN" altLang="en-US" dirty="0"/>
              <a:t>的</a:t>
            </a:r>
            <a:r>
              <a:rPr lang="en-US" altLang="zh-CN" dirty="0"/>
              <a:t>Top-5</a:t>
            </a:r>
            <a:r>
              <a:rPr lang="zh-CN" altLang="en-US" dirty="0"/>
              <a:t>错误率</a:t>
            </a:r>
            <a:endParaRPr lang="en-US" altLang="zh-CN" b="1" dirty="0"/>
          </a:p>
          <a:p>
            <a:pPr marL="0" indent="0">
              <a:buNone/>
            </a:pPr>
            <a:endParaRPr lang="en-US" altLang="zh-CN" sz="1800" dirty="0">
              <a:solidFill>
                <a:srgbClr val="4D4D4D"/>
              </a:solidFill>
              <a:latin typeface="Microsoft YaHei" panose="020B0503020204020204" pitchFamily="34" charset="-122"/>
              <a:ea typeface="Microsoft YaHei" panose="020B0503020204020204" pitchFamily="34" charset="-122"/>
            </a:endParaRPr>
          </a:p>
          <a:p>
            <a:pPr marL="0" indent="0">
              <a:buNone/>
            </a:pPr>
            <a:r>
              <a:rPr lang="zh-CN" altLang="en-US" sz="1800" dirty="0">
                <a:solidFill>
                  <a:srgbClr val="4D4D4D"/>
                </a:solidFill>
                <a:latin typeface="Microsoft YaHei" panose="020B0503020204020204" pitchFamily="34" charset="-122"/>
                <a:ea typeface="Microsoft YaHei" panose="020B0503020204020204" pitchFamily="34" charset="-122"/>
              </a:rPr>
              <a:t> </a:t>
            </a:r>
            <a:endParaRPr lang="en-US" altLang="zh-CN" sz="1800" dirty="0">
              <a:solidFill>
                <a:srgbClr val="4D4D4D"/>
              </a:solidFill>
              <a:latin typeface="Microsoft YaHei" panose="020B0503020204020204" pitchFamily="34" charset="-122"/>
              <a:ea typeface="Microsoft YaHei" panose="020B0503020204020204" pitchFamily="34" charset="-122"/>
            </a:endParaRP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https://static.oschina.net/uploads/space/2018/0312/010844_Zvv8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03370"/>
            <a:ext cx="463867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17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517952" y="4530483"/>
            <a:ext cx="8403211" cy="2100839"/>
          </a:xfrm>
        </p:spPr>
        <p:txBody>
          <a:bodyPr>
            <a:normAutofit/>
          </a:bodyPr>
          <a:lstStyle/>
          <a:p>
            <a:r>
              <a:rPr lang="zh-CN" altLang="en-US" sz="1800" b="1" dirty="0"/>
              <a:t>局部归一化（</a:t>
            </a:r>
            <a:r>
              <a:rPr lang="en-US" altLang="zh-CN" sz="1800" b="1" dirty="0"/>
              <a:t>Local Response Normalization</a:t>
            </a:r>
            <a:r>
              <a:rPr lang="zh-CN" altLang="en-US" sz="1800" b="1" dirty="0"/>
              <a:t>，简称</a:t>
            </a:r>
            <a:r>
              <a:rPr lang="en-US" altLang="zh-CN" sz="1800" b="1" dirty="0"/>
              <a:t>LRN</a:t>
            </a:r>
            <a:r>
              <a:rPr lang="zh-CN" altLang="en-US" sz="1800" b="1" dirty="0"/>
              <a:t>）</a:t>
            </a:r>
            <a:endParaRPr lang="en-US" altLang="zh-CN" sz="1800" b="1" dirty="0"/>
          </a:p>
          <a:p>
            <a:endParaRPr lang="en-US" altLang="zh-CN" sz="1800" b="1" dirty="0"/>
          </a:p>
          <a:p>
            <a:pPr marL="0" indent="0">
              <a:buNone/>
            </a:pPr>
            <a:r>
              <a:rPr lang="zh-CN" altLang="en-US" sz="1600" dirty="0"/>
              <a:t>“侧抑制”：被激活的神经元抑制相邻神经元</a:t>
            </a:r>
            <a:endParaRPr lang="en-US" altLang="zh-CN" sz="1600" dirty="0"/>
          </a:p>
          <a:p>
            <a:pPr marL="0" indent="0">
              <a:buNone/>
            </a:pPr>
            <a:endParaRPr lang="en-US" altLang="zh-CN" sz="1600" dirty="0"/>
          </a:p>
          <a:p>
            <a:pPr marL="0" indent="0">
              <a:buNone/>
            </a:pPr>
            <a:r>
              <a:rPr lang="zh-CN" altLang="en-US" sz="1600" dirty="0"/>
              <a:t>增加泛化能力</a:t>
            </a:r>
            <a:r>
              <a:rPr lang="en-US" altLang="zh-CN" sz="1600" dirty="0"/>
              <a:t>,</a:t>
            </a:r>
            <a:r>
              <a:rPr lang="zh-CN" altLang="en-US" sz="1600" dirty="0"/>
              <a:t>降低了</a:t>
            </a:r>
            <a:r>
              <a:rPr lang="en-US" altLang="zh-CN" sz="1600" dirty="0"/>
              <a:t>1.2%</a:t>
            </a:r>
            <a:r>
              <a:rPr lang="zh-CN" altLang="en-US" sz="1600" dirty="0"/>
              <a:t>的</a:t>
            </a:r>
            <a:r>
              <a:rPr lang="en-US" altLang="zh-CN" sz="1600" dirty="0"/>
              <a:t>Top-5</a:t>
            </a:r>
            <a:r>
              <a:rPr lang="zh-CN" altLang="en-US" sz="1600" dirty="0"/>
              <a:t>错误率</a:t>
            </a: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https://static.oschina.net/uploads/space/2018/0312/010857_080B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97" y="1396052"/>
            <a:ext cx="5599767" cy="313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90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517952" y="4530483"/>
            <a:ext cx="8403211" cy="2100839"/>
          </a:xfrm>
        </p:spPr>
        <p:txBody>
          <a:bodyPr>
            <a:normAutofit/>
          </a:bodyPr>
          <a:lstStyle/>
          <a:p>
            <a:r>
              <a:rPr lang="zh-CN" altLang="en-US" sz="1800" b="1" dirty="0"/>
              <a:t>网络结构</a:t>
            </a:r>
            <a:endParaRPr lang="en-US" altLang="zh-CN" sz="1800" b="1" dirty="0"/>
          </a:p>
          <a:p>
            <a:pPr marL="0" indent="0">
              <a:buNone/>
            </a:pPr>
            <a:r>
              <a:rPr lang="zh-CN" altLang="en-US" sz="2100" dirty="0"/>
              <a:t>共</a:t>
            </a:r>
            <a:r>
              <a:rPr lang="en-US" altLang="zh-CN" sz="2100" dirty="0"/>
              <a:t>8</a:t>
            </a:r>
            <a:r>
              <a:rPr lang="zh-CN" altLang="en-US" sz="2100" dirty="0"/>
              <a:t>层，</a:t>
            </a:r>
            <a:r>
              <a:rPr lang="en-US" altLang="zh-CN" sz="2100" dirty="0"/>
              <a:t>5</a:t>
            </a:r>
            <a:r>
              <a:rPr lang="zh-CN" altLang="en-US" sz="2100" dirty="0"/>
              <a:t>层卷积，</a:t>
            </a:r>
            <a:r>
              <a:rPr lang="en-US" altLang="zh-CN" sz="2100" dirty="0"/>
              <a:t>3</a:t>
            </a:r>
            <a:r>
              <a:rPr lang="zh-CN" altLang="en-US" sz="2100" dirty="0"/>
              <a:t>层全连接，输出层</a:t>
            </a:r>
            <a:r>
              <a:rPr lang="en-US" altLang="zh-CN" sz="2100" dirty="0"/>
              <a:t>1000</a:t>
            </a:r>
            <a:r>
              <a:rPr lang="zh-CN" altLang="en-US" sz="2100" dirty="0"/>
              <a:t>路的</a:t>
            </a:r>
            <a:r>
              <a:rPr lang="en-US" altLang="zh-CN" sz="2100" dirty="0" err="1"/>
              <a:t>softmax</a:t>
            </a:r>
            <a:r>
              <a:rPr lang="zh-CN" altLang="en-US" sz="2100" dirty="0"/>
              <a:t>层</a:t>
            </a:r>
            <a:endParaRPr lang="en-US" altLang="zh-CN" sz="2100" dirty="0"/>
          </a:p>
          <a:p>
            <a:pPr marL="0" indent="0">
              <a:buNone/>
            </a:pPr>
            <a:endParaRPr lang="en-US" altLang="zh-CN" sz="2100" dirty="0"/>
          </a:p>
          <a:p>
            <a:pPr marL="0" indent="0">
              <a:buNone/>
            </a:pPr>
            <a:r>
              <a:rPr lang="zh-CN" altLang="en-US" sz="2100" dirty="0"/>
              <a:t>采用两个</a:t>
            </a:r>
            <a:r>
              <a:rPr lang="en-US" altLang="zh-CN" sz="2100" dirty="0"/>
              <a:t>GPU</a:t>
            </a:r>
            <a:r>
              <a:rPr lang="zh-CN" altLang="en-US" sz="2100" dirty="0"/>
              <a:t>并行训练：结构图由上下两部分组成，一个</a:t>
            </a:r>
            <a:r>
              <a:rPr lang="en-US" altLang="zh-CN" sz="2100" dirty="0"/>
              <a:t>GPU</a:t>
            </a:r>
            <a:r>
              <a:rPr lang="zh-CN" altLang="en-US" sz="2100" dirty="0"/>
              <a:t>运行图上方，另一个运行图下方，两个</a:t>
            </a:r>
            <a:r>
              <a:rPr lang="en-US" altLang="zh-CN" sz="2100" dirty="0"/>
              <a:t>GPU</a:t>
            </a:r>
            <a:r>
              <a:rPr lang="zh-CN" altLang="en-US" sz="2100" dirty="0"/>
              <a:t>只在特定的层交换信息。</a:t>
            </a:r>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https://static.oschina.net/uploads/space/2018/0312/010926_sUJd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48" y="1623504"/>
            <a:ext cx="6368170" cy="284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26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第一层</a:t>
            </a:r>
            <a:endParaRPr lang="en-US" altLang="zh-CN" sz="1800" b="1" dirty="0"/>
          </a:p>
          <a:p>
            <a:r>
              <a:rPr lang="zh-CN" altLang="en-US" sz="1800" dirty="0"/>
              <a:t>输入：</a:t>
            </a:r>
            <a:r>
              <a:rPr lang="en-US" altLang="zh-CN" sz="1800" dirty="0"/>
              <a:t>227×227×3</a:t>
            </a:r>
          </a:p>
          <a:p>
            <a:r>
              <a:rPr lang="zh-CN" altLang="en-US" sz="1800" dirty="0"/>
              <a:t>卷积核：</a:t>
            </a:r>
            <a:r>
              <a:rPr lang="en-US" altLang="zh-CN" sz="1800" dirty="0"/>
              <a:t>96</a:t>
            </a:r>
            <a:r>
              <a:rPr lang="zh-CN" altLang="en-US" sz="1800" dirty="0"/>
              <a:t>个</a:t>
            </a:r>
            <a:r>
              <a:rPr lang="en-US" altLang="zh-CN" sz="1800" dirty="0"/>
              <a:t>11×11×3</a:t>
            </a:r>
            <a:r>
              <a:rPr lang="zh-CN" altLang="en-US" sz="1800" dirty="0"/>
              <a:t>，每组</a:t>
            </a:r>
            <a:r>
              <a:rPr lang="en-US" altLang="zh-CN" sz="1800" dirty="0"/>
              <a:t>48</a:t>
            </a:r>
            <a:r>
              <a:rPr lang="zh-CN" altLang="en-US" sz="1800" dirty="0"/>
              <a:t>个</a:t>
            </a:r>
            <a:endParaRPr lang="en-US" altLang="zh-CN" sz="1800" dirty="0"/>
          </a:p>
          <a:p>
            <a:r>
              <a:rPr lang="zh-CN" altLang="en-US" sz="1800" dirty="0"/>
              <a:t>步长：</a:t>
            </a:r>
            <a:r>
              <a:rPr lang="en-US" altLang="zh-CN" sz="1800" dirty="0"/>
              <a:t>4</a:t>
            </a:r>
          </a:p>
          <a:p>
            <a:r>
              <a:rPr lang="zh-CN" altLang="en-US" sz="1800" dirty="0"/>
              <a:t>特征图： </a:t>
            </a:r>
            <a:r>
              <a:rPr lang="en-US" altLang="zh-CN" sz="1800" dirty="0"/>
              <a:t>(227-11)/4+1=55</a:t>
            </a:r>
          </a:p>
          <a:p>
            <a:r>
              <a:rPr lang="en-US" altLang="zh-CN" sz="1800" b="1" dirty="0" err="1"/>
              <a:t>ReLU</a:t>
            </a:r>
            <a:endParaRPr lang="en-US" altLang="zh-CN" sz="1800" b="1" dirty="0"/>
          </a:p>
          <a:p>
            <a:r>
              <a:rPr lang="zh-CN" altLang="en-US" sz="1800" b="1" dirty="0"/>
              <a:t>池化：</a:t>
            </a:r>
            <a:r>
              <a:rPr lang="zh-CN" altLang="en-US" sz="1800" dirty="0"/>
              <a:t>尺寸为</a:t>
            </a:r>
            <a:r>
              <a:rPr lang="en-US" altLang="zh-CN" sz="1800" dirty="0"/>
              <a:t>3×3</a:t>
            </a:r>
            <a:r>
              <a:rPr lang="zh-CN" altLang="en-US" sz="1800" dirty="0"/>
              <a:t>，步长为</a:t>
            </a:r>
            <a:r>
              <a:rPr lang="en-US" altLang="zh-CN" sz="1800" dirty="0"/>
              <a:t>2</a:t>
            </a:r>
            <a:r>
              <a:rPr lang="zh-CN" altLang="en-US" sz="1800" dirty="0"/>
              <a:t>，则池化后图像的为 </a:t>
            </a:r>
            <a:r>
              <a:rPr lang="en-US" altLang="zh-CN" sz="1800" dirty="0"/>
              <a:t>(55-3)/2+1=27</a:t>
            </a:r>
          </a:p>
          <a:p>
            <a:r>
              <a:rPr lang="zh-CN" altLang="en-US" sz="1800" dirty="0"/>
              <a:t>归一化：</a:t>
            </a:r>
            <a:r>
              <a:rPr lang="en-US" altLang="zh-CN" sz="1800" dirty="0"/>
              <a:t>5×5</a:t>
            </a:r>
            <a:r>
              <a:rPr lang="zh-CN" altLang="en-US" sz="1800" dirty="0"/>
              <a:t>，大小：</a:t>
            </a:r>
            <a:r>
              <a:rPr lang="en-US" altLang="zh-CN" sz="1800" dirty="0"/>
              <a:t>27×27×96</a:t>
            </a:r>
            <a:r>
              <a:rPr lang="zh-CN" altLang="en-US" sz="1800" dirty="0"/>
              <a:t>，每组</a:t>
            </a:r>
            <a:r>
              <a:rPr lang="en-US" altLang="zh-CN" sz="1800" dirty="0"/>
              <a:t>48</a:t>
            </a:r>
            <a:r>
              <a:rPr lang="zh-CN" altLang="en-US" sz="1800" dirty="0"/>
              <a:t>个像素层</a:t>
            </a:r>
            <a:endParaRPr lang="en-US" altLang="zh-CN" sz="1800" b="1" dirty="0"/>
          </a:p>
          <a:p>
            <a:endParaRPr lang="en-US" altLang="zh-CN" sz="1800" b="1" dirty="0"/>
          </a:p>
          <a:p>
            <a:endParaRPr lang="en-US" altLang="zh-CN" sz="21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https://static.oschina.net/uploads/space/2018/0312/010937_tT0h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95" y="1254165"/>
            <a:ext cx="4056062" cy="474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229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https://static.oschina.net/uploads/space/2018/0312/010945_vBqi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64" y="2637183"/>
            <a:ext cx="6659831" cy="3806992"/>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1"/>
          </p:nvPr>
        </p:nvSpPr>
        <p:spPr>
          <a:xfrm>
            <a:off x="628650" y="1825625"/>
            <a:ext cx="5520359" cy="3150566"/>
          </a:xfrm>
        </p:spPr>
        <p:txBody>
          <a:bodyPr/>
          <a:lstStyle/>
          <a:p>
            <a:endParaRPr lang="zh-CN" altLang="en-US" dirty="0"/>
          </a:p>
        </p:txBody>
      </p:sp>
    </p:spTree>
    <p:extLst>
      <p:ext uri="{BB962C8B-B14F-4D97-AF65-F5344CB8AC3E}">
        <p14:creationId xmlns:p14="http://schemas.microsoft.com/office/powerpoint/2010/main" val="1339545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第二层</a:t>
            </a:r>
            <a:endParaRPr lang="en-US" altLang="zh-CN" sz="1800" b="1" dirty="0"/>
          </a:p>
          <a:p>
            <a:r>
              <a:rPr lang="zh-CN" altLang="en-US" sz="1800" dirty="0"/>
              <a:t>输入：</a:t>
            </a:r>
            <a:r>
              <a:rPr lang="en-US" altLang="zh-CN" sz="1800" dirty="0"/>
              <a:t>27×27×96</a:t>
            </a:r>
          </a:p>
          <a:p>
            <a:r>
              <a:rPr lang="en-US" altLang="zh-CN" sz="1800" dirty="0"/>
              <a:t>Padding</a:t>
            </a:r>
            <a:r>
              <a:rPr lang="zh-CN" altLang="en-US" sz="1800" dirty="0"/>
              <a:t>：填充</a:t>
            </a:r>
            <a:r>
              <a:rPr lang="en-US" altLang="zh-CN" sz="1800" dirty="0"/>
              <a:t>2</a:t>
            </a:r>
          </a:p>
          <a:p>
            <a:r>
              <a:rPr lang="zh-CN" altLang="en-US" sz="1800" dirty="0"/>
              <a:t>卷积核：</a:t>
            </a:r>
            <a:r>
              <a:rPr lang="en-US" altLang="zh-CN" sz="1800" dirty="0"/>
              <a:t>256</a:t>
            </a:r>
            <a:r>
              <a:rPr lang="zh-CN" altLang="en-US" sz="1800" dirty="0"/>
              <a:t>个</a:t>
            </a:r>
            <a:r>
              <a:rPr lang="en-US" altLang="zh-CN" sz="1800" dirty="0"/>
              <a:t>5×5×48</a:t>
            </a:r>
            <a:r>
              <a:rPr lang="zh-CN" altLang="en-US" sz="1800" dirty="0"/>
              <a:t>，每组分</a:t>
            </a:r>
            <a:r>
              <a:rPr lang="en-US" altLang="zh-CN" sz="1800" dirty="0"/>
              <a:t>128</a:t>
            </a:r>
            <a:r>
              <a:rPr lang="zh-CN" altLang="en-US" sz="1800" dirty="0"/>
              <a:t>个</a:t>
            </a:r>
            <a:endParaRPr lang="en-US" altLang="zh-CN" sz="1800" dirty="0"/>
          </a:p>
          <a:p>
            <a:r>
              <a:rPr lang="zh-CN" altLang="en-US" sz="1800" dirty="0"/>
              <a:t>步长：</a:t>
            </a:r>
            <a:r>
              <a:rPr lang="en-US" altLang="zh-CN" sz="1800" dirty="0"/>
              <a:t>1</a:t>
            </a:r>
          </a:p>
          <a:p>
            <a:r>
              <a:rPr lang="zh-CN" altLang="en-US" sz="1800" dirty="0"/>
              <a:t>特征图： </a:t>
            </a:r>
            <a:r>
              <a:rPr lang="en-US" altLang="zh-CN" sz="1800" dirty="0"/>
              <a:t>27×27×128</a:t>
            </a:r>
          </a:p>
          <a:p>
            <a:r>
              <a:rPr lang="en-US" altLang="zh-CN" sz="1800" dirty="0" err="1"/>
              <a:t>ReLU</a:t>
            </a:r>
            <a:endParaRPr lang="en-US" altLang="zh-CN" sz="1800" dirty="0"/>
          </a:p>
          <a:p>
            <a:r>
              <a:rPr lang="zh-CN" altLang="en-US" sz="1800" dirty="0"/>
              <a:t>池化：尺寸为</a:t>
            </a:r>
            <a:r>
              <a:rPr lang="en-US" altLang="zh-CN" sz="1800" dirty="0"/>
              <a:t>3×3</a:t>
            </a:r>
            <a:r>
              <a:rPr lang="zh-CN" altLang="en-US" sz="1800" dirty="0"/>
              <a:t>，步长为</a:t>
            </a:r>
            <a:r>
              <a:rPr lang="en-US" altLang="zh-CN" sz="1800" dirty="0"/>
              <a:t>2</a:t>
            </a:r>
            <a:r>
              <a:rPr lang="zh-CN" altLang="en-US" sz="1800" dirty="0"/>
              <a:t>，则池化后图像的尺寸为（ </a:t>
            </a:r>
            <a:r>
              <a:rPr lang="en-US" altLang="zh-CN" sz="1800" dirty="0"/>
              <a:t>57-3)/2+1=13</a:t>
            </a:r>
          </a:p>
          <a:p>
            <a:r>
              <a:rPr lang="zh-CN" altLang="en-US" sz="1800" dirty="0"/>
              <a:t>归一化：</a:t>
            </a:r>
            <a:r>
              <a:rPr lang="en-US" altLang="zh-CN" sz="1800" dirty="0"/>
              <a:t>5×5</a:t>
            </a:r>
            <a:r>
              <a:rPr lang="zh-CN" altLang="en-US" sz="1800" dirty="0"/>
              <a:t>，</a:t>
            </a:r>
            <a:endParaRPr lang="en-US" altLang="zh-CN" sz="1800" dirty="0"/>
          </a:p>
          <a:p>
            <a:endParaRPr lang="en-US" altLang="zh-CN" sz="1800" dirty="0"/>
          </a:p>
          <a:p>
            <a:r>
              <a:rPr lang="zh-CN" altLang="en-US" sz="1800" dirty="0"/>
              <a:t>输出：</a:t>
            </a:r>
            <a:r>
              <a:rPr lang="en-US" altLang="zh-CN" sz="1800" dirty="0"/>
              <a:t>2</a:t>
            </a:r>
            <a:r>
              <a:rPr lang="zh-CN" altLang="en-US" sz="1800" dirty="0"/>
              <a:t>组</a:t>
            </a:r>
            <a:r>
              <a:rPr lang="en-US" altLang="zh-CN" sz="1800" dirty="0"/>
              <a:t>13×13×128</a:t>
            </a:r>
          </a:p>
          <a:p>
            <a:endParaRPr lang="en-US" altLang="zh-CN" sz="21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https://static.oschina.net/uploads/space/2018/0312/010937_tT0h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95" y="1254165"/>
            <a:ext cx="4056062" cy="474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5460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pic>
        <p:nvPicPr>
          <p:cNvPr id="30722" name="Picture 2" descr="https://static.oschina.net/uploads/space/2018/0312/011018_OB4i_87635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692" y="1421546"/>
            <a:ext cx="8593971" cy="467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4455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endParaRPr lang="en-US" altLang="zh-CN" b="1" dirty="0"/>
          </a:p>
        </p:txBody>
      </p:sp>
      <p:sp>
        <p:nvSpPr>
          <p:cNvPr id="3" name="内容占位符 2"/>
          <p:cNvSpPr>
            <a:spLocks noGrp="1"/>
          </p:cNvSpPr>
          <p:nvPr>
            <p:ph idx="1"/>
          </p:nvPr>
        </p:nvSpPr>
        <p:spPr>
          <a:xfrm>
            <a:off x="4719557" y="1802651"/>
            <a:ext cx="4255394" cy="4790250"/>
          </a:xfrm>
        </p:spPr>
        <p:txBody>
          <a:bodyPr>
            <a:normAutofit/>
          </a:bodyPr>
          <a:lstStyle/>
          <a:p>
            <a:pPr marL="0" indent="0">
              <a:buNone/>
            </a:pPr>
            <a:r>
              <a:rPr lang="zh-CN" altLang="en-US" sz="1800" b="1" dirty="0"/>
              <a:t>第三层</a:t>
            </a:r>
            <a:endParaRPr lang="en-US" altLang="zh-CN" sz="1800" b="1" dirty="0"/>
          </a:p>
          <a:p>
            <a:r>
              <a:rPr lang="zh-CN" altLang="en-US" sz="1800" dirty="0"/>
              <a:t>输入： </a:t>
            </a:r>
            <a:r>
              <a:rPr lang="en-US" altLang="zh-CN" sz="1800" dirty="0"/>
              <a:t>(13+1+1)×(13+1+1)×128</a:t>
            </a:r>
          </a:p>
          <a:p>
            <a:r>
              <a:rPr lang="zh-CN" altLang="en-US" sz="1800" dirty="0"/>
              <a:t>卷积核：</a:t>
            </a:r>
            <a:r>
              <a:rPr lang="en-US" altLang="zh-CN" sz="1800" dirty="0"/>
              <a:t>2</a:t>
            </a:r>
            <a:r>
              <a:rPr lang="zh-CN" altLang="en-US" sz="1800" dirty="0"/>
              <a:t>组</a:t>
            </a:r>
            <a:r>
              <a:rPr lang="en-US" altLang="zh-CN" sz="1800" dirty="0"/>
              <a:t>192</a:t>
            </a:r>
            <a:r>
              <a:rPr lang="zh-CN" altLang="en-US" sz="1800" dirty="0"/>
              <a:t>个</a:t>
            </a:r>
            <a:r>
              <a:rPr lang="en-US" altLang="zh-CN" sz="1800" dirty="0"/>
              <a:t>3×3×256</a:t>
            </a:r>
            <a:r>
              <a:rPr lang="zh-CN" altLang="en-US" sz="1800" dirty="0"/>
              <a:t>，</a:t>
            </a:r>
            <a:endParaRPr lang="en-US" altLang="zh-CN" sz="1800" dirty="0"/>
          </a:p>
          <a:p>
            <a:r>
              <a:rPr lang="zh-CN" altLang="en-US" sz="1800" dirty="0"/>
              <a:t>步长：</a:t>
            </a:r>
            <a:r>
              <a:rPr lang="en-US" altLang="zh-CN" sz="1800" dirty="0"/>
              <a:t>1</a:t>
            </a:r>
          </a:p>
          <a:p>
            <a:r>
              <a:rPr lang="zh-CN" altLang="en-US" sz="1800" dirty="0"/>
              <a:t>特征图：</a:t>
            </a:r>
            <a:r>
              <a:rPr lang="en-US" altLang="zh-CN" sz="1800" dirty="0"/>
              <a:t>13×13×384</a:t>
            </a:r>
          </a:p>
          <a:p>
            <a:r>
              <a:rPr lang="en-US" altLang="zh-CN" sz="1800" dirty="0" err="1"/>
              <a:t>ReLU</a:t>
            </a:r>
            <a:endParaRPr lang="en-US" altLang="zh-CN" sz="1800" dirty="0"/>
          </a:p>
          <a:p>
            <a:endParaRPr lang="en-US" altLang="zh-CN" sz="1800" dirty="0"/>
          </a:p>
          <a:p>
            <a:r>
              <a:rPr lang="zh-CN" altLang="en-US" sz="1800" dirty="0"/>
              <a:t>输出： ：</a:t>
            </a:r>
            <a:r>
              <a:rPr lang="en-US" altLang="zh-CN" sz="1800" dirty="0"/>
              <a:t>13×13×384</a:t>
            </a:r>
          </a:p>
          <a:p>
            <a:endParaRPr lang="en-US" altLang="zh-CN" sz="2100" dirty="0"/>
          </a:p>
        </p:txBody>
      </p:sp>
      <p:pic>
        <p:nvPicPr>
          <p:cNvPr id="21508" name="Picture 4" descr="https://timgsa.baidu.com/timg?image&amp;quality=80&amp;size=b9999_10000&amp;sec=1573449904086&amp;di=dbfbb1c80b69647e6925b798d4cfb0d5&amp;imgtype=0&amp;src=http%3A%2F%2Fmmbiz.qpic.cn%2Fmmbiz_jpg%2FREGqUlN1rzIXkY7O5vrdLjJdyDeWYibBUqjqMIGeB01yb2E2d5qa2U3yoJeicWGFlBDUxbY6KxUmeTHfzw4FjBlg%2F0%3Fwx_fmt%3D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454" y="76841"/>
            <a:ext cx="1353644" cy="184797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static.oschina.net/uploads/space/2018/0312/011038_357B_8763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87" y="1388046"/>
            <a:ext cx="4118859" cy="503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68314"/>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4332</TotalTime>
  <Words>8966</Words>
  <Application>Microsoft Office PowerPoint</Application>
  <PresentationFormat>全屏显示(4:3)</PresentationFormat>
  <Paragraphs>2361</Paragraphs>
  <Slides>148</Slides>
  <Notes>41</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148</vt:i4>
      </vt:variant>
    </vt:vector>
  </HeadingPairs>
  <TitlesOfParts>
    <vt:vector size="164" baseType="lpstr">
      <vt:lpstr>Lucida Grande</vt:lpstr>
      <vt:lpstr>新細明體</vt:lpstr>
      <vt:lpstr>Roboto</vt:lpstr>
      <vt:lpstr>Microsoft YaHei</vt:lpstr>
      <vt:lpstr>Microsoft YaHei</vt:lpstr>
      <vt:lpstr>Arial</vt:lpstr>
      <vt:lpstr>Calibri</vt:lpstr>
      <vt:lpstr>Calibri Light</vt:lpstr>
      <vt:lpstr>Cambria Math</vt:lpstr>
      <vt:lpstr>Georgia</vt:lpstr>
      <vt:lpstr>Times New Roman</vt:lpstr>
      <vt:lpstr>Wingdings</vt:lpstr>
      <vt:lpstr>Office 佈景主題</vt:lpstr>
      <vt:lpstr>1_Office 佈景主題</vt:lpstr>
      <vt:lpstr>Office Theme</vt:lpstr>
      <vt:lpstr>方程式</vt:lpstr>
      <vt:lpstr>Keras</vt:lpstr>
      <vt:lpstr>Keras</vt:lpstr>
      <vt:lpstr>“Hello world”</vt:lpstr>
      <vt:lpstr>Keras</vt:lpstr>
      <vt:lpstr>PowerPoint 演示文稿</vt:lpstr>
      <vt:lpstr>PowerPoint 演示文稿</vt:lpstr>
      <vt:lpstr>Vanishing Gradient Problem</vt:lpstr>
      <vt:lpstr>Vanishing Gradient Problem</vt:lpstr>
      <vt:lpstr>PowerPoint 演示文稿</vt:lpstr>
      <vt:lpstr>ReLU</vt:lpstr>
      <vt:lpstr>ReLU</vt:lpstr>
      <vt:lpstr>RelU</vt:lpstr>
      <vt:lpstr>Leaky ReLU（LReLU）</vt:lpstr>
      <vt:lpstr>ReLU - variant</vt:lpstr>
      <vt:lpstr>Maxout </vt:lpstr>
      <vt:lpstr>Maxout</vt:lpstr>
      <vt:lpstr>Maxout</vt:lpstr>
      <vt:lpstr>Maxout </vt:lpstr>
      <vt:lpstr>Maxout - Training</vt:lpstr>
      <vt:lpstr>Maxout - Training</vt:lpstr>
      <vt:lpstr>SoftPlus （y=ln（1+ex））</vt:lpstr>
      <vt:lpstr>SoftMax</vt:lpstr>
      <vt:lpstr>Soft Sign： </vt:lpstr>
      <vt:lpstr>Keras</vt:lpstr>
      <vt:lpstr>Keras</vt:lpstr>
      <vt:lpstr>Keras</vt:lpstr>
      <vt:lpstr>Mini-batch</vt:lpstr>
      <vt:lpstr>Mini-batch</vt:lpstr>
      <vt:lpstr>Speed </vt:lpstr>
      <vt:lpstr>Speed - Matrix Operation </vt:lpstr>
      <vt:lpstr>Speed - Matrix Operation </vt:lpstr>
      <vt:lpstr>Keras</vt:lpstr>
      <vt:lpstr>Convolutional  Neural Network</vt:lpstr>
      <vt:lpstr>Why CNN for Image?</vt:lpstr>
      <vt:lpstr>Why CNN for Image</vt:lpstr>
      <vt:lpstr>Why CNN for Image</vt:lpstr>
      <vt:lpstr>Why CNN for Image</vt:lpstr>
      <vt:lpstr>The whole CNN</vt:lpstr>
      <vt:lpstr>The whole CNN</vt:lpstr>
      <vt:lpstr>The whole CNN</vt:lpstr>
      <vt:lpstr>CNN – Convolution</vt:lpstr>
      <vt:lpstr>CNN – Convolution</vt:lpstr>
      <vt:lpstr>CNN – Convolution</vt:lpstr>
      <vt:lpstr>CNN – Convolution</vt:lpstr>
      <vt:lpstr>CNN – Convolution</vt:lpstr>
      <vt:lpstr>CNN – Colorful image</vt:lpstr>
      <vt:lpstr>PowerPoint 演示文稿</vt:lpstr>
      <vt:lpstr>PowerPoint 演示文稿</vt:lpstr>
      <vt:lpstr>PowerPoint 演示文稿</vt:lpstr>
      <vt:lpstr>The whole CNN</vt:lpstr>
      <vt:lpstr>CNN – Max Pooling</vt:lpstr>
      <vt:lpstr>CNN – Max Pooling</vt:lpstr>
      <vt:lpstr>The whole CNN</vt:lpstr>
      <vt:lpstr>The whole CNN</vt:lpstr>
      <vt:lpstr>Flatten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does CNN learn?</vt:lpstr>
      <vt:lpstr>Deep Dream</vt:lpstr>
      <vt:lpstr>Deep Dream</vt:lpstr>
      <vt:lpstr>Deep Style</vt:lpstr>
      <vt:lpstr>Deep Style</vt:lpstr>
      <vt:lpstr>Deep Style</vt:lpstr>
      <vt:lpstr>More Application: Playing Go</vt:lpstr>
      <vt:lpstr>More Application: Playing Go</vt:lpstr>
      <vt:lpstr>Why CNN for playing Go?</vt:lpstr>
      <vt:lpstr>Why CNN for playing Go?</vt:lpstr>
      <vt:lpstr>More Application: Speech</vt:lpstr>
      <vt:lpstr>More Application: Text</vt:lpstr>
      <vt:lpstr>总结</vt:lpstr>
      <vt:lpstr>典型CNN</vt:lpstr>
      <vt:lpstr>LeNet-5</vt:lpstr>
      <vt:lpstr>LeNet-5</vt:lpstr>
      <vt:lpstr>LeNet-5</vt:lpstr>
      <vt:lpstr>LeNet-5</vt:lpstr>
      <vt:lpstr>LeNet-5</vt:lpstr>
      <vt:lpstr>LeNet-5</vt:lpstr>
      <vt:lpstr>LeNet-5</vt:lpstr>
      <vt:lpstr>LeNet-5</vt:lpstr>
      <vt:lpstr>LeNet-5</vt:lpstr>
      <vt:lpstr>LeNet-5</vt:lpstr>
      <vt:lpstr>LeNet-5</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AlexNet</vt:lpstr>
      <vt:lpstr>VGGNet</vt:lpstr>
      <vt:lpstr>VGGNet</vt:lpstr>
      <vt:lpstr>VGGNet</vt:lpstr>
      <vt:lpstr>VGGNet</vt:lpstr>
      <vt:lpstr>VGGNet</vt:lpstr>
      <vt:lpstr>VGGNet</vt:lpstr>
      <vt:lpstr>VGGNet</vt:lpstr>
      <vt:lpstr>VGGNet</vt:lpstr>
      <vt:lpstr>GoogleNet</vt:lpstr>
      <vt:lpstr>GoogleNet</vt:lpstr>
      <vt:lpstr>GoogleNet-Inception</vt:lpstr>
      <vt:lpstr>GoogleNet</vt:lpstr>
      <vt:lpstr>GoogleNet</vt:lpstr>
      <vt:lpstr>GoogleNet</vt:lpstr>
      <vt:lpstr>GoogleNet</vt:lpstr>
      <vt:lpstr>GoogleNet</vt:lpstr>
      <vt:lpstr>GoogleNet</vt:lpstr>
      <vt:lpstr>GoogleNet</vt:lpstr>
      <vt:lpstr>GoogleNet</vt:lpstr>
      <vt:lpstr>PowerPoint 演示文稿</vt:lpstr>
      <vt:lpstr>GoogleNet</vt:lpstr>
      <vt:lpstr>GoogleNet</vt:lpstr>
      <vt:lpstr>ImageNet Large Scale Visual Recognition Challenge (ILSVRC) winners</vt:lpstr>
      <vt:lpstr>ResNet</vt:lpstr>
      <vt:lpstr>ResNet</vt:lpstr>
      <vt:lpstr>ResNet</vt:lpstr>
      <vt:lpstr>ResNet</vt:lpstr>
      <vt:lpstr>ResNet</vt:lpstr>
      <vt:lpstr>ResNet</vt:lpstr>
      <vt:lpstr>ResNet</vt:lpstr>
      <vt:lpstr>ResNet</vt:lpstr>
      <vt:lpstr>ResNet</vt:lpstr>
      <vt:lpstr>ResNet</vt:lpstr>
      <vt:lpstr>Object detection</vt:lpstr>
      <vt:lpstr>CNN的扩展：R-CNN</vt:lpstr>
      <vt:lpstr>CNN的扩展：R-CNN</vt:lpstr>
      <vt:lpstr>SPPNET</vt:lpstr>
      <vt:lpstr>Fast-R-CNN</vt:lpstr>
      <vt:lpstr>Faster-R-CNN</vt:lpstr>
      <vt:lpstr>Faster-R-CNN</vt:lpstr>
      <vt:lpstr>其他方法</vt:lpstr>
      <vt:lpstr>To learn more ……</vt:lpstr>
      <vt:lpstr>To learn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liu qihe</cp:lastModifiedBy>
  <cp:revision>101</cp:revision>
  <dcterms:created xsi:type="dcterms:W3CDTF">2016-10-25T03:11:16Z</dcterms:created>
  <dcterms:modified xsi:type="dcterms:W3CDTF">2020-09-30T05:54:41Z</dcterms:modified>
</cp:coreProperties>
</file>